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6" r:id="rId10"/>
    <p:sldId id="262" r:id="rId11"/>
    <p:sldId id="263" r:id="rId12"/>
    <p:sldId id="264" r:id="rId13"/>
    <p:sldId id="265" r:id="rId14"/>
    <p:sldId id="269" r:id="rId15"/>
  </p:sldIdLst>
  <p:sldSz cx="4610100" cy="3467100"/>
  <p:notesSz cx="4610100" cy="34671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565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4801"/>
            <a:ext cx="3918585" cy="7280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CC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41576"/>
            <a:ext cx="3227070" cy="866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CC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70098" y="3262120"/>
            <a:ext cx="42545" cy="30480"/>
          </a:xfrm>
          <a:custGeom>
            <a:avLst/>
            <a:gdLst/>
            <a:ahLst/>
            <a:cxnLst/>
            <a:rect l="l" t="t" r="r" b="b"/>
            <a:pathLst>
              <a:path w="42544" h="30479">
                <a:moveTo>
                  <a:pt x="0" y="30366"/>
                </a:moveTo>
                <a:lnTo>
                  <a:pt x="42513" y="30366"/>
                </a:lnTo>
                <a:lnTo>
                  <a:pt x="42513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4572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90088" y="3258311"/>
            <a:ext cx="24765" cy="38100"/>
          </a:xfrm>
          <a:custGeom>
            <a:avLst/>
            <a:gdLst/>
            <a:ahLst/>
            <a:cxnLst/>
            <a:rect l="l" t="t" r="r" b="b"/>
            <a:pathLst>
              <a:path w="24764" h="38100">
                <a:moveTo>
                  <a:pt x="24384" y="0"/>
                </a:moveTo>
                <a:lnTo>
                  <a:pt x="0" y="19049"/>
                </a:lnTo>
                <a:lnTo>
                  <a:pt x="24384" y="38099"/>
                </a:lnTo>
                <a:lnTo>
                  <a:pt x="24384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66872" y="3258311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5" h="38100">
                <a:moveTo>
                  <a:pt x="0" y="0"/>
                </a:moveTo>
                <a:lnTo>
                  <a:pt x="0" y="38099"/>
                </a:lnTo>
                <a:lnTo>
                  <a:pt x="25907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24605" y="3251453"/>
            <a:ext cx="64135" cy="52069"/>
          </a:xfrm>
          <a:custGeom>
            <a:avLst/>
            <a:gdLst/>
            <a:ahLst/>
            <a:cxnLst/>
            <a:rect l="l" t="t" r="r" b="b"/>
            <a:pathLst>
              <a:path w="64135" h="52070">
                <a:moveTo>
                  <a:pt x="0" y="51816"/>
                </a:moveTo>
                <a:lnTo>
                  <a:pt x="42933" y="51816"/>
                </a:lnTo>
                <a:lnTo>
                  <a:pt x="42933" y="20843"/>
                </a:lnTo>
                <a:lnTo>
                  <a:pt x="0" y="20843"/>
                </a:lnTo>
                <a:lnTo>
                  <a:pt x="0" y="51816"/>
                </a:lnTo>
                <a:close/>
              </a:path>
              <a:path w="64135" h="52070">
                <a:moveTo>
                  <a:pt x="10414" y="20726"/>
                </a:moveTo>
                <a:lnTo>
                  <a:pt x="10414" y="10363"/>
                </a:lnTo>
                <a:lnTo>
                  <a:pt x="53594" y="10363"/>
                </a:lnTo>
                <a:lnTo>
                  <a:pt x="53594" y="41452"/>
                </a:lnTo>
                <a:lnTo>
                  <a:pt x="43434" y="41452"/>
                </a:lnTo>
              </a:path>
              <a:path w="64135" h="52070">
                <a:moveTo>
                  <a:pt x="20574" y="10363"/>
                </a:moveTo>
                <a:lnTo>
                  <a:pt x="20574" y="0"/>
                </a:lnTo>
                <a:lnTo>
                  <a:pt x="63754" y="0"/>
                </a:lnTo>
                <a:lnTo>
                  <a:pt x="63754" y="31089"/>
                </a:lnTo>
                <a:lnTo>
                  <a:pt x="53594" y="31089"/>
                </a:lnTo>
              </a:path>
            </a:pathLst>
          </a:custGeom>
          <a:ln w="4572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59835" y="3258311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5" h="38100">
                <a:moveTo>
                  <a:pt x="25526" y="0"/>
                </a:moveTo>
                <a:lnTo>
                  <a:pt x="0" y="19049"/>
                </a:lnTo>
                <a:lnTo>
                  <a:pt x="25526" y="38099"/>
                </a:lnTo>
                <a:lnTo>
                  <a:pt x="25526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438525" y="3258311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5" h="38100">
                <a:moveTo>
                  <a:pt x="0" y="0"/>
                </a:moveTo>
                <a:lnTo>
                  <a:pt x="0" y="38099"/>
                </a:lnTo>
                <a:lnTo>
                  <a:pt x="25526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621785" y="326516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620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531108" y="3258311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5" h="38100">
                <a:moveTo>
                  <a:pt x="25526" y="0"/>
                </a:moveTo>
                <a:lnTo>
                  <a:pt x="0" y="19049"/>
                </a:lnTo>
                <a:lnTo>
                  <a:pt x="25526" y="38099"/>
                </a:lnTo>
                <a:lnTo>
                  <a:pt x="25526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709796" y="3258311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5" h="38100">
                <a:moveTo>
                  <a:pt x="0" y="0"/>
                </a:moveTo>
                <a:lnTo>
                  <a:pt x="0" y="38099"/>
                </a:lnTo>
                <a:lnTo>
                  <a:pt x="25526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608070" y="3251453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0" y="0"/>
                </a:moveTo>
                <a:lnTo>
                  <a:pt x="38862" y="0"/>
                </a:lnTo>
              </a:path>
              <a:path w="52070" h="52070">
                <a:moveTo>
                  <a:pt x="12953" y="25907"/>
                </a:moveTo>
                <a:lnTo>
                  <a:pt x="51815" y="25907"/>
                </a:lnTo>
              </a:path>
              <a:path w="52070" h="52070">
                <a:moveTo>
                  <a:pt x="0" y="38862"/>
                </a:moveTo>
                <a:lnTo>
                  <a:pt x="38862" y="38862"/>
                </a:lnTo>
              </a:path>
              <a:path w="52070" h="52070">
                <a:moveTo>
                  <a:pt x="12953" y="51816"/>
                </a:moveTo>
                <a:lnTo>
                  <a:pt x="51815" y="51816"/>
                </a:lnTo>
              </a:path>
            </a:pathLst>
          </a:custGeom>
          <a:ln w="7620">
            <a:solidFill>
              <a:srgbClr val="D5D5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79341" y="3251453"/>
            <a:ext cx="50800" cy="26034"/>
          </a:xfrm>
          <a:custGeom>
            <a:avLst/>
            <a:gdLst/>
            <a:ahLst/>
            <a:cxnLst/>
            <a:rect l="l" t="t" r="r" b="b"/>
            <a:pathLst>
              <a:path w="50800" h="26035">
                <a:moveTo>
                  <a:pt x="0" y="0"/>
                </a:moveTo>
                <a:lnTo>
                  <a:pt x="37719" y="0"/>
                </a:lnTo>
              </a:path>
              <a:path w="50800" h="26035">
                <a:moveTo>
                  <a:pt x="12573" y="12953"/>
                </a:moveTo>
                <a:lnTo>
                  <a:pt x="50292" y="12953"/>
                </a:lnTo>
              </a:path>
              <a:path w="50800" h="26035">
                <a:moveTo>
                  <a:pt x="12573" y="25907"/>
                </a:moveTo>
                <a:lnTo>
                  <a:pt x="50292" y="25907"/>
                </a:lnTo>
              </a:path>
            </a:pathLst>
          </a:custGeom>
          <a:ln w="7620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802379" y="3258311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273" y="0"/>
                </a:moveTo>
                <a:lnTo>
                  <a:pt x="0" y="19049"/>
                </a:lnTo>
                <a:lnTo>
                  <a:pt x="25273" y="38099"/>
                </a:lnTo>
                <a:lnTo>
                  <a:pt x="25273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979798" y="3258311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099"/>
                </a:lnTo>
                <a:lnTo>
                  <a:pt x="25273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879341" y="3289553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70">
                <a:moveTo>
                  <a:pt x="0" y="0"/>
                </a:moveTo>
                <a:lnTo>
                  <a:pt x="37719" y="0"/>
                </a:lnTo>
              </a:path>
              <a:path w="50800" h="13970">
                <a:moveTo>
                  <a:pt x="12573" y="13716"/>
                </a:moveTo>
                <a:lnTo>
                  <a:pt x="50292" y="13716"/>
                </a:lnTo>
              </a:path>
            </a:pathLst>
          </a:custGeom>
          <a:ln w="7620">
            <a:solidFill>
              <a:srgbClr val="D5D5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150614" y="3251453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37719" y="0"/>
                </a:lnTo>
              </a:path>
              <a:path w="50800" h="52070">
                <a:moveTo>
                  <a:pt x="12573" y="12953"/>
                </a:moveTo>
                <a:lnTo>
                  <a:pt x="50291" y="12953"/>
                </a:lnTo>
              </a:path>
              <a:path w="50800" h="52070">
                <a:moveTo>
                  <a:pt x="12573" y="25907"/>
                </a:moveTo>
                <a:lnTo>
                  <a:pt x="50291" y="25907"/>
                </a:lnTo>
              </a:path>
              <a:path w="50800" h="52070">
                <a:moveTo>
                  <a:pt x="0" y="38862"/>
                </a:moveTo>
                <a:lnTo>
                  <a:pt x="37719" y="38862"/>
                </a:lnTo>
              </a:path>
              <a:path w="50800" h="52070">
                <a:moveTo>
                  <a:pt x="12573" y="51816"/>
                </a:moveTo>
                <a:lnTo>
                  <a:pt x="50291" y="51816"/>
                </a:lnTo>
              </a:path>
            </a:pathLst>
          </a:custGeom>
          <a:ln w="7620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452365" y="3281933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0" y="0"/>
                </a:moveTo>
                <a:lnTo>
                  <a:pt x="19812" y="21336"/>
                </a:lnTo>
              </a:path>
            </a:pathLst>
          </a:custGeom>
          <a:ln w="7620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4330445" y="3251453"/>
            <a:ext cx="233679" cy="52069"/>
          </a:xfrm>
          <a:custGeom>
            <a:avLst/>
            <a:gdLst/>
            <a:ahLst/>
            <a:cxnLst/>
            <a:rect l="l" t="t" r="r" b="b"/>
            <a:pathLst>
              <a:path w="233679" h="52070">
                <a:moveTo>
                  <a:pt x="124840" y="19761"/>
                </a:moveTo>
                <a:lnTo>
                  <a:pt x="124840" y="11366"/>
                </a:lnTo>
                <a:lnTo>
                  <a:pt x="118109" y="4571"/>
                </a:lnTo>
                <a:lnTo>
                  <a:pt x="109727" y="4571"/>
                </a:lnTo>
                <a:lnTo>
                  <a:pt x="101345" y="4571"/>
                </a:lnTo>
                <a:lnTo>
                  <a:pt x="94487" y="11366"/>
                </a:lnTo>
                <a:lnTo>
                  <a:pt x="94487" y="19761"/>
                </a:lnTo>
                <a:lnTo>
                  <a:pt x="94487" y="28143"/>
                </a:lnTo>
                <a:lnTo>
                  <a:pt x="101345" y="34937"/>
                </a:lnTo>
                <a:lnTo>
                  <a:pt x="109727" y="34937"/>
                </a:lnTo>
                <a:lnTo>
                  <a:pt x="118109" y="34937"/>
                </a:lnTo>
                <a:lnTo>
                  <a:pt x="124840" y="28143"/>
                </a:lnTo>
                <a:lnTo>
                  <a:pt x="124840" y="19761"/>
                </a:lnTo>
                <a:close/>
              </a:path>
              <a:path w="233679" h="52070">
                <a:moveTo>
                  <a:pt x="40512" y="51816"/>
                </a:moveTo>
                <a:lnTo>
                  <a:pt x="50291" y="49771"/>
                </a:lnTo>
                <a:lnTo>
                  <a:pt x="58419" y="44208"/>
                </a:lnTo>
                <a:lnTo>
                  <a:pt x="63880" y="35966"/>
                </a:lnTo>
                <a:lnTo>
                  <a:pt x="65912" y="25907"/>
                </a:lnTo>
                <a:lnTo>
                  <a:pt x="63880" y="15849"/>
                </a:lnTo>
                <a:lnTo>
                  <a:pt x="58419" y="7607"/>
                </a:lnTo>
                <a:lnTo>
                  <a:pt x="50418" y="2044"/>
                </a:lnTo>
                <a:lnTo>
                  <a:pt x="40512" y="0"/>
                </a:lnTo>
                <a:lnTo>
                  <a:pt x="30733" y="2044"/>
                </a:lnTo>
                <a:lnTo>
                  <a:pt x="22605" y="7607"/>
                </a:lnTo>
                <a:lnTo>
                  <a:pt x="17144" y="15849"/>
                </a:lnTo>
                <a:lnTo>
                  <a:pt x="15239" y="25907"/>
                </a:lnTo>
              </a:path>
              <a:path w="233679" h="52070">
                <a:moveTo>
                  <a:pt x="30352" y="18135"/>
                </a:moveTo>
                <a:lnTo>
                  <a:pt x="15239" y="31089"/>
                </a:lnTo>
                <a:lnTo>
                  <a:pt x="0" y="18135"/>
                </a:lnTo>
              </a:path>
              <a:path w="233679" h="52070">
                <a:moveTo>
                  <a:pt x="192658" y="51816"/>
                </a:moveTo>
                <a:lnTo>
                  <a:pt x="182752" y="49771"/>
                </a:lnTo>
                <a:lnTo>
                  <a:pt x="174751" y="44208"/>
                </a:lnTo>
                <a:lnTo>
                  <a:pt x="169290" y="35966"/>
                </a:lnTo>
                <a:lnTo>
                  <a:pt x="167258" y="25907"/>
                </a:lnTo>
                <a:lnTo>
                  <a:pt x="169290" y="15849"/>
                </a:lnTo>
                <a:lnTo>
                  <a:pt x="174751" y="7607"/>
                </a:lnTo>
                <a:lnTo>
                  <a:pt x="182752" y="2044"/>
                </a:lnTo>
                <a:lnTo>
                  <a:pt x="192658" y="0"/>
                </a:lnTo>
                <a:lnTo>
                  <a:pt x="202437" y="2044"/>
                </a:lnTo>
                <a:lnTo>
                  <a:pt x="210565" y="7607"/>
                </a:lnTo>
                <a:lnTo>
                  <a:pt x="216026" y="15849"/>
                </a:lnTo>
                <a:lnTo>
                  <a:pt x="217931" y="25907"/>
                </a:lnTo>
              </a:path>
              <a:path w="233679" h="52070">
                <a:moveTo>
                  <a:pt x="233171" y="18135"/>
                </a:moveTo>
                <a:lnTo>
                  <a:pt x="217931" y="31089"/>
                </a:lnTo>
                <a:lnTo>
                  <a:pt x="202818" y="18135"/>
                </a:lnTo>
              </a:path>
            </a:pathLst>
          </a:custGeom>
          <a:ln w="4572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0" y="-5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07" y="0"/>
                </a:moveTo>
                <a:lnTo>
                  <a:pt x="0" y="0"/>
                </a:lnTo>
                <a:lnTo>
                  <a:pt x="0" y="139750"/>
                </a:lnTo>
                <a:lnTo>
                  <a:pt x="2303907" y="139750"/>
                </a:lnTo>
                <a:lnTo>
                  <a:pt x="2303907" y="0"/>
                </a:lnTo>
                <a:close/>
              </a:path>
            </a:pathLst>
          </a:custGeom>
          <a:solidFill>
            <a:srgbClr val="A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2304288" y="-5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07" y="0"/>
                </a:moveTo>
                <a:lnTo>
                  <a:pt x="0" y="0"/>
                </a:lnTo>
                <a:lnTo>
                  <a:pt x="0" y="139750"/>
                </a:lnTo>
                <a:lnTo>
                  <a:pt x="2303907" y="139750"/>
                </a:lnTo>
                <a:lnTo>
                  <a:pt x="2303907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0" y="140195"/>
            <a:ext cx="4608830" cy="350520"/>
          </a:xfrm>
          <a:custGeom>
            <a:avLst/>
            <a:gdLst/>
            <a:ahLst/>
            <a:cxnLst/>
            <a:rect l="l" t="t" r="r" b="b"/>
            <a:pathLst>
              <a:path w="4608830" h="350520">
                <a:moveTo>
                  <a:pt x="4608322" y="0"/>
                </a:moveTo>
                <a:lnTo>
                  <a:pt x="0" y="0"/>
                </a:lnTo>
                <a:lnTo>
                  <a:pt x="0" y="350278"/>
                </a:lnTo>
                <a:lnTo>
                  <a:pt x="4608322" y="350278"/>
                </a:lnTo>
                <a:lnTo>
                  <a:pt x="460832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CC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7433"/>
            <a:ext cx="2005393" cy="22882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7433"/>
            <a:ext cx="2005393" cy="22882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CC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70098" y="3262120"/>
            <a:ext cx="42545" cy="30480"/>
          </a:xfrm>
          <a:custGeom>
            <a:avLst/>
            <a:gdLst/>
            <a:ahLst/>
            <a:cxnLst/>
            <a:rect l="l" t="t" r="r" b="b"/>
            <a:pathLst>
              <a:path w="42544" h="30479">
                <a:moveTo>
                  <a:pt x="0" y="30366"/>
                </a:moveTo>
                <a:lnTo>
                  <a:pt x="42513" y="30366"/>
                </a:lnTo>
                <a:lnTo>
                  <a:pt x="42513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4572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90088" y="3258311"/>
            <a:ext cx="24765" cy="38100"/>
          </a:xfrm>
          <a:custGeom>
            <a:avLst/>
            <a:gdLst/>
            <a:ahLst/>
            <a:cxnLst/>
            <a:rect l="l" t="t" r="r" b="b"/>
            <a:pathLst>
              <a:path w="24764" h="38100">
                <a:moveTo>
                  <a:pt x="24384" y="0"/>
                </a:moveTo>
                <a:lnTo>
                  <a:pt x="0" y="19049"/>
                </a:lnTo>
                <a:lnTo>
                  <a:pt x="24384" y="38099"/>
                </a:lnTo>
                <a:lnTo>
                  <a:pt x="24384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66872" y="3258311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5" h="38100">
                <a:moveTo>
                  <a:pt x="0" y="0"/>
                </a:moveTo>
                <a:lnTo>
                  <a:pt x="0" y="38099"/>
                </a:lnTo>
                <a:lnTo>
                  <a:pt x="25907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24605" y="3251453"/>
            <a:ext cx="64135" cy="52069"/>
          </a:xfrm>
          <a:custGeom>
            <a:avLst/>
            <a:gdLst/>
            <a:ahLst/>
            <a:cxnLst/>
            <a:rect l="l" t="t" r="r" b="b"/>
            <a:pathLst>
              <a:path w="64135" h="52070">
                <a:moveTo>
                  <a:pt x="0" y="51816"/>
                </a:moveTo>
                <a:lnTo>
                  <a:pt x="42933" y="51816"/>
                </a:lnTo>
                <a:lnTo>
                  <a:pt x="42933" y="20843"/>
                </a:lnTo>
                <a:lnTo>
                  <a:pt x="0" y="20843"/>
                </a:lnTo>
                <a:lnTo>
                  <a:pt x="0" y="51816"/>
                </a:lnTo>
                <a:close/>
              </a:path>
              <a:path w="64135" h="52070">
                <a:moveTo>
                  <a:pt x="10414" y="20726"/>
                </a:moveTo>
                <a:lnTo>
                  <a:pt x="10414" y="10363"/>
                </a:lnTo>
                <a:lnTo>
                  <a:pt x="53594" y="10363"/>
                </a:lnTo>
                <a:lnTo>
                  <a:pt x="53594" y="41452"/>
                </a:lnTo>
                <a:lnTo>
                  <a:pt x="43434" y="41452"/>
                </a:lnTo>
              </a:path>
              <a:path w="64135" h="52070">
                <a:moveTo>
                  <a:pt x="20574" y="10363"/>
                </a:moveTo>
                <a:lnTo>
                  <a:pt x="20574" y="0"/>
                </a:lnTo>
                <a:lnTo>
                  <a:pt x="63754" y="0"/>
                </a:lnTo>
                <a:lnTo>
                  <a:pt x="63754" y="31089"/>
                </a:lnTo>
                <a:lnTo>
                  <a:pt x="53594" y="31089"/>
                </a:lnTo>
              </a:path>
            </a:pathLst>
          </a:custGeom>
          <a:ln w="4572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59835" y="3258311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5" h="38100">
                <a:moveTo>
                  <a:pt x="25526" y="0"/>
                </a:moveTo>
                <a:lnTo>
                  <a:pt x="0" y="19049"/>
                </a:lnTo>
                <a:lnTo>
                  <a:pt x="25526" y="38099"/>
                </a:lnTo>
                <a:lnTo>
                  <a:pt x="25526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438525" y="3258311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5" h="38100">
                <a:moveTo>
                  <a:pt x="0" y="0"/>
                </a:moveTo>
                <a:lnTo>
                  <a:pt x="0" y="38099"/>
                </a:lnTo>
                <a:lnTo>
                  <a:pt x="25526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621785" y="326516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620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531108" y="3258311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5" h="38100">
                <a:moveTo>
                  <a:pt x="25526" y="0"/>
                </a:moveTo>
                <a:lnTo>
                  <a:pt x="0" y="19049"/>
                </a:lnTo>
                <a:lnTo>
                  <a:pt x="25526" y="38099"/>
                </a:lnTo>
                <a:lnTo>
                  <a:pt x="25526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709796" y="3258311"/>
            <a:ext cx="26034" cy="38100"/>
          </a:xfrm>
          <a:custGeom>
            <a:avLst/>
            <a:gdLst/>
            <a:ahLst/>
            <a:cxnLst/>
            <a:rect l="l" t="t" r="r" b="b"/>
            <a:pathLst>
              <a:path w="26035" h="38100">
                <a:moveTo>
                  <a:pt x="0" y="0"/>
                </a:moveTo>
                <a:lnTo>
                  <a:pt x="0" y="38099"/>
                </a:lnTo>
                <a:lnTo>
                  <a:pt x="25526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608070" y="3251453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0" y="0"/>
                </a:moveTo>
                <a:lnTo>
                  <a:pt x="38862" y="0"/>
                </a:lnTo>
              </a:path>
              <a:path w="52070" h="52070">
                <a:moveTo>
                  <a:pt x="12953" y="25907"/>
                </a:moveTo>
                <a:lnTo>
                  <a:pt x="51815" y="25907"/>
                </a:lnTo>
              </a:path>
              <a:path w="52070" h="52070">
                <a:moveTo>
                  <a:pt x="0" y="38862"/>
                </a:moveTo>
                <a:lnTo>
                  <a:pt x="38862" y="38862"/>
                </a:lnTo>
              </a:path>
              <a:path w="52070" h="52070">
                <a:moveTo>
                  <a:pt x="12953" y="51816"/>
                </a:moveTo>
                <a:lnTo>
                  <a:pt x="51815" y="51816"/>
                </a:lnTo>
              </a:path>
            </a:pathLst>
          </a:custGeom>
          <a:ln w="7620">
            <a:solidFill>
              <a:srgbClr val="D5D5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79341" y="3251453"/>
            <a:ext cx="50800" cy="26034"/>
          </a:xfrm>
          <a:custGeom>
            <a:avLst/>
            <a:gdLst/>
            <a:ahLst/>
            <a:cxnLst/>
            <a:rect l="l" t="t" r="r" b="b"/>
            <a:pathLst>
              <a:path w="50800" h="26035">
                <a:moveTo>
                  <a:pt x="0" y="0"/>
                </a:moveTo>
                <a:lnTo>
                  <a:pt x="37719" y="0"/>
                </a:lnTo>
              </a:path>
              <a:path w="50800" h="26035">
                <a:moveTo>
                  <a:pt x="12573" y="12953"/>
                </a:moveTo>
                <a:lnTo>
                  <a:pt x="50292" y="12953"/>
                </a:lnTo>
              </a:path>
              <a:path w="50800" h="26035">
                <a:moveTo>
                  <a:pt x="12573" y="25907"/>
                </a:moveTo>
                <a:lnTo>
                  <a:pt x="50292" y="25907"/>
                </a:lnTo>
              </a:path>
            </a:pathLst>
          </a:custGeom>
          <a:ln w="7620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802379" y="3258311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273" y="0"/>
                </a:moveTo>
                <a:lnTo>
                  <a:pt x="0" y="19049"/>
                </a:lnTo>
                <a:lnTo>
                  <a:pt x="25273" y="38099"/>
                </a:lnTo>
                <a:lnTo>
                  <a:pt x="25273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979798" y="3258311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099"/>
                </a:lnTo>
                <a:lnTo>
                  <a:pt x="25273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D5D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879341" y="3289553"/>
            <a:ext cx="50800" cy="13970"/>
          </a:xfrm>
          <a:custGeom>
            <a:avLst/>
            <a:gdLst/>
            <a:ahLst/>
            <a:cxnLst/>
            <a:rect l="l" t="t" r="r" b="b"/>
            <a:pathLst>
              <a:path w="50800" h="13970">
                <a:moveTo>
                  <a:pt x="0" y="0"/>
                </a:moveTo>
                <a:lnTo>
                  <a:pt x="37719" y="0"/>
                </a:lnTo>
              </a:path>
              <a:path w="50800" h="13970">
                <a:moveTo>
                  <a:pt x="12573" y="13716"/>
                </a:moveTo>
                <a:lnTo>
                  <a:pt x="50292" y="13716"/>
                </a:lnTo>
              </a:path>
            </a:pathLst>
          </a:custGeom>
          <a:ln w="7620">
            <a:solidFill>
              <a:srgbClr val="D5D5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150614" y="3251453"/>
            <a:ext cx="50800" cy="52069"/>
          </a:xfrm>
          <a:custGeom>
            <a:avLst/>
            <a:gdLst/>
            <a:ahLst/>
            <a:cxnLst/>
            <a:rect l="l" t="t" r="r" b="b"/>
            <a:pathLst>
              <a:path w="50800" h="52070">
                <a:moveTo>
                  <a:pt x="0" y="0"/>
                </a:moveTo>
                <a:lnTo>
                  <a:pt x="37719" y="0"/>
                </a:lnTo>
              </a:path>
              <a:path w="50800" h="52070">
                <a:moveTo>
                  <a:pt x="12573" y="12953"/>
                </a:moveTo>
                <a:lnTo>
                  <a:pt x="50291" y="12953"/>
                </a:lnTo>
              </a:path>
              <a:path w="50800" h="52070">
                <a:moveTo>
                  <a:pt x="12573" y="25907"/>
                </a:moveTo>
                <a:lnTo>
                  <a:pt x="50291" y="25907"/>
                </a:lnTo>
              </a:path>
              <a:path w="50800" h="52070">
                <a:moveTo>
                  <a:pt x="0" y="38862"/>
                </a:moveTo>
                <a:lnTo>
                  <a:pt x="37719" y="38862"/>
                </a:lnTo>
              </a:path>
              <a:path w="50800" h="52070">
                <a:moveTo>
                  <a:pt x="12573" y="51816"/>
                </a:moveTo>
                <a:lnTo>
                  <a:pt x="50291" y="51816"/>
                </a:lnTo>
              </a:path>
            </a:pathLst>
          </a:custGeom>
          <a:ln w="7620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452365" y="3281933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20" h="21589">
                <a:moveTo>
                  <a:pt x="0" y="0"/>
                </a:moveTo>
                <a:lnTo>
                  <a:pt x="19812" y="21336"/>
                </a:lnTo>
              </a:path>
            </a:pathLst>
          </a:custGeom>
          <a:ln w="7620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4330445" y="3251453"/>
            <a:ext cx="233679" cy="52069"/>
          </a:xfrm>
          <a:custGeom>
            <a:avLst/>
            <a:gdLst/>
            <a:ahLst/>
            <a:cxnLst/>
            <a:rect l="l" t="t" r="r" b="b"/>
            <a:pathLst>
              <a:path w="233679" h="52070">
                <a:moveTo>
                  <a:pt x="124840" y="19761"/>
                </a:moveTo>
                <a:lnTo>
                  <a:pt x="124840" y="11366"/>
                </a:lnTo>
                <a:lnTo>
                  <a:pt x="118109" y="4571"/>
                </a:lnTo>
                <a:lnTo>
                  <a:pt x="109727" y="4571"/>
                </a:lnTo>
                <a:lnTo>
                  <a:pt x="101345" y="4571"/>
                </a:lnTo>
                <a:lnTo>
                  <a:pt x="94487" y="11366"/>
                </a:lnTo>
                <a:lnTo>
                  <a:pt x="94487" y="19761"/>
                </a:lnTo>
                <a:lnTo>
                  <a:pt x="94487" y="28143"/>
                </a:lnTo>
                <a:lnTo>
                  <a:pt x="101345" y="34937"/>
                </a:lnTo>
                <a:lnTo>
                  <a:pt x="109727" y="34937"/>
                </a:lnTo>
                <a:lnTo>
                  <a:pt x="118109" y="34937"/>
                </a:lnTo>
                <a:lnTo>
                  <a:pt x="124840" y="28143"/>
                </a:lnTo>
                <a:lnTo>
                  <a:pt x="124840" y="19761"/>
                </a:lnTo>
                <a:close/>
              </a:path>
              <a:path w="233679" h="52070">
                <a:moveTo>
                  <a:pt x="40512" y="51816"/>
                </a:moveTo>
                <a:lnTo>
                  <a:pt x="50291" y="49771"/>
                </a:lnTo>
                <a:lnTo>
                  <a:pt x="58419" y="44208"/>
                </a:lnTo>
                <a:lnTo>
                  <a:pt x="63880" y="35966"/>
                </a:lnTo>
                <a:lnTo>
                  <a:pt x="65912" y="25907"/>
                </a:lnTo>
                <a:lnTo>
                  <a:pt x="63880" y="15849"/>
                </a:lnTo>
                <a:lnTo>
                  <a:pt x="58419" y="7607"/>
                </a:lnTo>
                <a:lnTo>
                  <a:pt x="50418" y="2044"/>
                </a:lnTo>
                <a:lnTo>
                  <a:pt x="40512" y="0"/>
                </a:lnTo>
                <a:lnTo>
                  <a:pt x="30733" y="2044"/>
                </a:lnTo>
                <a:lnTo>
                  <a:pt x="22605" y="7607"/>
                </a:lnTo>
                <a:lnTo>
                  <a:pt x="17144" y="15849"/>
                </a:lnTo>
                <a:lnTo>
                  <a:pt x="15239" y="25907"/>
                </a:lnTo>
              </a:path>
              <a:path w="233679" h="52070">
                <a:moveTo>
                  <a:pt x="30352" y="18135"/>
                </a:moveTo>
                <a:lnTo>
                  <a:pt x="15239" y="31089"/>
                </a:lnTo>
                <a:lnTo>
                  <a:pt x="0" y="18135"/>
                </a:lnTo>
              </a:path>
              <a:path w="233679" h="52070">
                <a:moveTo>
                  <a:pt x="192658" y="51816"/>
                </a:moveTo>
                <a:lnTo>
                  <a:pt x="182752" y="49771"/>
                </a:lnTo>
                <a:lnTo>
                  <a:pt x="174751" y="44208"/>
                </a:lnTo>
                <a:lnTo>
                  <a:pt x="169290" y="35966"/>
                </a:lnTo>
                <a:lnTo>
                  <a:pt x="167258" y="25907"/>
                </a:lnTo>
                <a:lnTo>
                  <a:pt x="169290" y="15849"/>
                </a:lnTo>
                <a:lnTo>
                  <a:pt x="174751" y="7607"/>
                </a:lnTo>
                <a:lnTo>
                  <a:pt x="182752" y="2044"/>
                </a:lnTo>
                <a:lnTo>
                  <a:pt x="192658" y="0"/>
                </a:lnTo>
                <a:lnTo>
                  <a:pt x="202437" y="2044"/>
                </a:lnTo>
                <a:lnTo>
                  <a:pt x="210565" y="7607"/>
                </a:lnTo>
                <a:lnTo>
                  <a:pt x="216026" y="15849"/>
                </a:lnTo>
                <a:lnTo>
                  <a:pt x="217931" y="25907"/>
                </a:lnTo>
              </a:path>
              <a:path w="233679" h="52070">
                <a:moveTo>
                  <a:pt x="233171" y="18135"/>
                </a:moveTo>
                <a:lnTo>
                  <a:pt x="217931" y="31089"/>
                </a:lnTo>
                <a:lnTo>
                  <a:pt x="202818" y="18135"/>
                </a:lnTo>
              </a:path>
            </a:pathLst>
          </a:custGeom>
          <a:ln w="4572">
            <a:solidFill>
              <a:srgbClr val="ACAC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0" y="-5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07" y="0"/>
                </a:moveTo>
                <a:lnTo>
                  <a:pt x="0" y="0"/>
                </a:lnTo>
                <a:lnTo>
                  <a:pt x="0" y="139750"/>
                </a:lnTo>
                <a:lnTo>
                  <a:pt x="2303907" y="139750"/>
                </a:lnTo>
                <a:lnTo>
                  <a:pt x="2303907" y="0"/>
                </a:lnTo>
                <a:close/>
              </a:path>
            </a:pathLst>
          </a:custGeom>
          <a:solidFill>
            <a:srgbClr val="A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2304288" y="-5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07" y="0"/>
                </a:moveTo>
                <a:lnTo>
                  <a:pt x="0" y="0"/>
                </a:lnTo>
                <a:lnTo>
                  <a:pt x="0" y="139750"/>
                </a:lnTo>
                <a:lnTo>
                  <a:pt x="2303907" y="139750"/>
                </a:lnTo>
                <a:lnTo>
                  <a:pt x="2303907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6830" y="168909"/>
            <a:ext cx="2610485" cy="3954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CC00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86" y="944371"/>
            <a:ext cx="2929127" cy="1196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24403"/>
            <a:ext cx="1475232" cy="173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24403"/>
            <a:ext cx="1060323" cy="173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24403"/>
            <a:ext cx="1060323" cy="173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78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[RESUME</a:t>
            </a:r>
            <a:r>
              <a:rPr spc="-55" dirty="0"/>
              <a:t> </a:t>
            </a:r>
            <a:r>
              <a:rPr spc="-25" dirty="0"/>
              <a:t>SORTER</a:t>
            </a:r>
            <a:r>
              <a:rPr spc="-60" dirty="0"/>
              <a:t> </a:t>
            </a:r>
            <a:r>
              <a:rPr spc="-20" dirty="0"/>
              <a:t>USING</a:t>
            </a:r>
            <a:r>
              <a:rPr spc="-55" dirty="0"/>
              <a:t> </a:t>
            </a:r>
            <a:r>
              <a:rPr spc="-20" dirty="0"/>
              <a:t>NLP]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KAJAL</a:t>
            </a:r>
            <a:r>
              <a:rPr spc="-80" dirty="0"/>
              <a:t> </a:t>
            </a:r>
            <a:r>
              <a:rPr spc="-40" dirty="0"/>
              <a:t>GARG</a:t>
            </a:r>
            <a:r>
              <a:rPr spc="-90" dirty="0"/>
              <a:t> </a:t>
            </a:r>
            <a:r>
              <a:rPr dirty="0"/>
              <a:t>,</a:t>
            </a:r>
            <a:r>
              <a:rPr spc="229" dirty="0"/>
              <a:t> </a:t>
            </a:r>
            <a:r>
              <a:rPr spc="-50" dirty="0"/>
              <a:t>REKHA</a:t>
            </a:r>
            <a:r>
              <a:rPr spc="-75" dirty="0"/>
              <a:t> </a:t>
            </a:r>
            <a:r>
              <a:rPr spc="-10" dirty="0"/>
              <a:t>KUMAYAN</a:t>
            </a:r>
          </a:p>
          <a:p>
            <a:pPr marL="1270">
              <a:lnSpc>
                <a:spcPct val="100000"/>
              </a:lnSpc>
              <a:spcBef>
                <a:spcPts val="165"/>
              </a:spcBef>
            </a:pPr>
            <a:endParaRPr spc="-10" dirty="0"/>
          </a:p>
          <a:p>
            <a:pPr marL="1270" algn="ctr">
              <a:lnSpc>
                <a:spcPct val="100000"/>
              </a:lnSpc>
            </a:pPr>
            <a:r>
              <a:rPr sz="800" dirty="0"/>
              <a:t>Under</a:t>
            </a:r>
            <a:r>
              <a:rPr sz="800" spc="-25" dirty="0"/>
              <a:t> Supervision</a:t>
            </a:r>
            <a:r>
              <a:rPr sz="800" spc="5" dirty="0"/>
              <a:t> </a:t>
            </a:r>
            <a:r>
              <a:rPr sz="800" spc="-25" dirty="0"/>
              <a:t>of</a:t>
            </a:r>
            <a:endParaRPr sz="800" dirty="0"/>
          </a:p>
          <a:p>
            <a:pPr marL="1270">
              <a:lnSpc>
                <a:spcPct val="100000"/>
              </a:lnSpc>
              <a:spcBef>
                <a:spcPts val="35"/>
              </a:spcBef>
            </a:pPr>
            <a:endParaRPr sz="800" dirty="0"/>
          </a:p>
          <a:p>
            <a:pPr marL="7620" algn="ctr">
              <a:lnSpc>
                <a:spcPct val="100000"/>
              </a:lnSpc>
            </a:pPr>
            <a:r>
              <a:rPr sz="1200" spc="-30" dirty="0"/>
              <a:t>Internal</a:t>
            </a:r>
            <a:r>
              <a:rPr sz="1200" spc="-60" dirty="0"/>
              <a:t> </a:t>
            </a:r>
            <a:r>
              <a:rPr sz="1200" b="1" dirty="0">
                <a:latin typeface="Arial"/>
                <a:cs typeface="Arial"/>
              </a:rPr>
              <a:t>:</a:t>
            </a:r>
            <a:r>
              <a:rPr sz="1200" b="1" spc="130" dirty="0">
                <a:latin typeface="Arial"/>
                <a:cs typeface="Arial"/>
              </a:rPr>
              <a:t> </a:t>
            </a:r>
            <a:r>
              <a:rPr sz="1200" spc="-60" dirty="0"/>
              <a:t>Dr.</a:t>
            </a:r>
            <a:r>
              <a:rPr sz="1200" spc="-120" dirty="0"/>
              <a:t> </a:t>
            </a:r>
            <a:r>
              <a:rPr sz="1200" spc="-60" dirty="0"/>
              <a:t>Tanu</a:t>
            </a:r>
            <a:r>
              <a:rPr sz="1200" spc="-175" dirty="0"/>
              <a:t> </a:t>
            </a:r>
            <a:r>
              <a:rPr sz="1200" spc="-10" dirty="0"/>
              <a:t>Gupta</a:t>
            </a:r>
            <a:endParaRPr sz="1200" dirty="0">
              <a:latin typeface="Arial"/>
              <a:cs typeface="Arial"/>
            </a:endParaRPr>
          </a:p>
          <a:p>
            <a:pPr marL="1270">
              <a:lnSpc>
                <a:spcPct val="100000"/>
              </a:lnSpc>
              <a:spcBef>
                <a:spcPts val="55"/>
              </a:spcBef>
            </a:pPr>
            <a:endParaRPr sz="1200" dirty="0"/>
          </a:p>
          <a:p>
            <a:pPr marL="1270" algn="ctr">
              <a:lnSpc>
                <a:spcPct val="100000"/>
              </a:lnSpc>
            </a:pPr>
            <a:r>
              <a:rPr sz="1400" spc="-50" dirty="0"/>
              <a:t>School</a:t>
            </a:r>
            <a:r>
              <a:rPr sz="1400" spc="-90" dirty="0"/>
              <a:t> </a:t>
            </a:r>
            <a:r>
              <a:rPr sz="1400" dirty="0"/>
              <a:t>of </a:t>
            </a:r>
            <a:r>
              <a:rPr sz="1400" spc="-60" dirty="0"/>
              <a:t>Engineering</a:t>
            </a:r>
            <a:r>
              <a:rPr sz="1400" spc="-35" dirty="0"/>
              <a:t> </a:t>
            </a:r>
            <a:r>
              <a:rPr sz="1400" spc="-30" dirty="0"/>
              <a:t>and</a:t>
            </a:r>
            <a:r>
              <a:rPr sz="1400" spc="-65" dirty="0"/>
              <a:t> </a:t>
            </a:r>
            <a:r>
              <a:rPr sz="1400" spc="-10" dirty="0"/>
              <a:t>Technology</a:t>
            </a:r>
            <a:endParaRPr sz="1400" dirty="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8927" y="2339339"/>
            <a:ext cx="2119884" cy="50749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3346703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A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72383" y="3346703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646" y="3333394"/>
            <a:ext cx="11506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1F1F1"/>
                </a:solidFill>
                <a:latin typeface="Arial MT"/>
                <a:cs typeface="Arial MT"/>
              </a:rPr>
              <a:t>KAJAL</a:t>
            </a:r>
            <a:r>
              <a:rPr sz="600" spc="3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5" dirty="0">
                <a:solidFill>
                  <a:srgbClr val="F1F1F1"/>
                </a:solidFill>
                <a:latin typeface="Arial MT"/>
                <a:cs typeface="Arial MT"/>
              </a:rPr>
              <a:t>GARG</a:t>
            </a:r>
            <a:r>
              <a:rPr sz="600" spc="1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,</a:t>
            </a:r>
            <a:r>
              <a:rPr sz="600" spc="254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50" dirty="0">
                <a:solidFill>
                  <a:srgbClr val="F1F1F1"/>
                </a:solidFill>
                <a:latin typeface="Arial MT"/>
                <a:cs typeface="Arial MT"/>
              </a:rPr>
              <a:t>REKHA</a:t>
            </a:r>
            <a:r>
              <a:rPr sz="600" spc="2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5" dirty="0">
                <a:solidFill>
                  <a:srgbClr val="F1F1F1"/>
                </a:solidFill>
                <a:latin typeface="Arial MT"/>
                <a:cs typeface="Arial MT"/>
              </a:rPr>
              <a:t>KUMAYAN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6191" y="3346703"/>
            <a:ext cx="1536065" cy="10985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20955" rIns="0" bIns="0" rtlCol="0">
            <a:spAutoFit/>
          </a:bodyPr>
          <a:lstStyle/>
          <a:p>
            <a:pPr marL="321310">
              <a:lnSpc>
                <a:spcPts val="695"/>
              </a:lnSpc>
              <a:spcBef>
                <a:spcPts val="165"/>
              </a:spcBef>
            </a:pP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Resume</a:t>
            </a:r>
            <a:r>
              <a:rPr sz="600" spc="-1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Sorter</a:t>
            </a:r>
            <a:r>
              <a:rPr sz="600" spc="-40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Using</a:t>
            </a:r>
            <a:r>
              <a:rPr sz="600" spc="-30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 MT"/>
                <a:cs typeface="Arial MT"/>
              </a:rPr>
              <a:t>NLP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67810" y="3333394"/>
            <a:ext cx="3213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ENSI152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8848" y="557783"/>
            <a:ext cx="3194685" cy="111760"/>
            <a:chOff x="688848" y="557783"/>
            <a:chExt cx="3194685" cy="111760"/>
          </a:xfrm>
        </p:grpSpPr>
        <p:sp>
          <p:nvSpPr>
            <p:cNvPr id="11" name="object 11"/>
            <p:cNvSpPr/>
            <p:nvPr/>
          </p:nvSpPr>
          <p:spPr>
            <a:xfrm>
              <a:off x="701802" y="570737"/>
              <a:ext cx="3168650" cy="85725"/>
            </a:xfrm>
            <a:custGeom>
              <a:avLst/>
              <a:gdLst/>
              <a:ahLst/>
              <a:cxnLst/>
              <a:rect l="l" t="t" r="r" b="b"/>
              <a:pathLst>
                <a:path w="3168650" h="85725">
                  <a:moveTo>
                    <a:pt x="3168396" y="0"/>
                  </a:moveTo>
                  <a:lnTo>
                    <a:pt x="3139948" y="762"/>
                  </a:lnTo>
                  <a:lnTo>
                    <a:pt x="3139948" y="56896"/>
                  </a:lnTo>
                  <a:lnTo>
                    <a:pt x="1056132" y="56896"/>
                  </a:lnTo>
                  <a:lnTo>
                    <a:pt x="0" y="85343"/>
                  </a:lnTo>
                  <a:lnTo>
                    <a:pt x="3168396" y="85343"/>
                  </a:lnTo>
                  <a:lnTo>
                    <a:pt x="31683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1802" y="570737"/>
              <a:ext cx="3168650" cy="85725"/>
            </a:xfrm>
            <a:custGeom>
              <a:avLst/>
              <a:gdLst/>
              <a:ahLst/>
              <a:cxnLst/>
              <a:rect l="l" t="t" r="r" b="b"/>
              <a:pathLst>
                <a:path w="3168650" h="85725">
                  <a:moveTo>
                    <a:pt x="3168396" y="85343"/>
                  </a:moveTo>
                  <a:lnTo>
                    <a:pt x="0" y="85343"/>
                  </a:lnTo>
                  <a:lnTo>
                    <a:pt x="1056132" y="56896"/>
                  </a:lnTo>
                  <a:lnTo>
                    <a:pt x="3139948" y="56896"/>
                  </a:lnTo>
                  <a:lnTo>
                    <a:pt x="3139948" y="762"/>
                  </a:lnTo>
                  <a:lnTo>
                    <a:pt x="3168396" y="0"/>
                  </a:lnTo>
                  <a:lnTo>
                    <a:pt x="3168396" y="85343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01744" y="333339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1</a:t>
            </a:r>
            <a:r>
              <a:rPr sz="600" spc="-95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790000"/>
                </a:solidFill>
                <a:latin typeface="Arial MT"/>
                <a:cs typeface="Arial MT"/>
              </a:rPr>
              <a:t>/</a:t>
            </a:r>
            <a:r>
              <a:rPr sz="600" spc="80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790000"/>
                </a:solidFill>
                <a:latin typeface="Arial MT"/>
                <a:cs typeface="Arial MT"/>
              </a:rPr>
              <a:t>11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6DE828E-F5B4-41C2-823C-591E6EEF18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0338" y="3151188"/>
            <a:ext cx="163512" cy="163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49"/>
    </mc:Choice>
    <mc:Fallback>
      <p:transition spd="slow" advTm="24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195"/>
            <a:ext cx="4608830" cy="350520"/>
          </a:xfrm>
          <a:custGeom>
            <a:avLst/>
            <a:gdLst/>
            <a:ahLst/>
            <a:cxnLst/>
            <a:rect l="l" t="t" r="r" b="b"/>
            <a:pathLst>
              <a:path w="4608830" h="350520">
                <a:moveTo>
                  <a:pt x="4608322" y="0"/>
                </a:moveTo>
                <a:lnTo>
                  <a:pt x="0" y="0"/>
                </a:lnTo>
                <a:lnTo>
                  <a:pt x="0" y="350278"/>
                </a:lnTo>
                <a:lnTo>
                  <a:pt x="4608322" y="350278"/>
                </a:lnTo>
                <a:lnTo>
                  <a:pt x="460832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6605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Applications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3346701"/>
            <a:ext cx="1536065" cy="114300"/>
          </a:xfrm>
          <a:custGeom>
            <a:avLst/>
            <a:gdLst/>
            <a:ahLst/>
            <a:cxnLst/>
            <a:rect l="l" t="t" r="r" b="b"/>
            <a:pathLst>
              <a:path w="1536065" h="114300">
                <a:moveTo>
                  <a:pt x="1536065" y="0"/>
                </a:moveTo>
                <a:lnTo>
                  <a:pt x="0" y="0"/>
                </a:lnTo>
                <a:lnTo>
                  <a:pt x="0" y="114302"/>
                </a:lnTo>
                <a:lnTo>
                  <a:pt x="1536065" y="114302"/>
                </a:lnTo>
                <a:lnTo>
                  <a:pt x="1536065" y="0"/>
                </a:lnTo>
                <a:close/>
              </a:path>
            </a:pathLst>
          </a:custGeom>
          <a:solidFill>
            <a:srgbClr val="A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2383" y="3346701"/>
            <a:ext cx="1536065" cy="114300"/>
          </a:xfrm>
          <a:custGeom>
            <a:avLst/>
            <a:gdLst/>
            <a:ahLst/>
            <a:cxnLst/>
            <a:rect l="l" t="t" r="r" b="b"/>
            <a:pathLst>
              <a:path w="1536064" h="114300">
                <a:moveTo>
                  <a:pt x="1536065" y="0"/>
                </a:moveTo>
                <a:lnTo>
                  <a:pt x="0" y="0"/>
                </a:lnTo>
                <a:lnTo>
                  <a:pt x="0" y="114302"/>
                </a:lnTo>
                <a:lnTo>
                  <a:pt x="1536065" y="114302"/>
                </a:lnTo>
                <a:lnTo>
                  <a:pt x="1536065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602" y="3333394"/>
            <a:ext cx="11214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1F1F1"/>
                </a:solidFill>
                <a:latin typeface="Arial MT"/>
                <a:cs typeface="Arial MT"/>
              </a:rPr>
              <a:t>KAJAL</a:t>
            </a:r>
            <a:r>
              <a:rPr sz="600" spc="3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5" dirty="0">
                <a:solidFill>
                  <a:srgbClr val="F1F1F1"/>
                </a:solidFill>
                <a:latin typeface="Arial MT"/>
                <a:cs typeface="Arial MT"/>
              </a:rPr>
              <a:t>GARG</a:t>
            </a:r>
            <a:r>
              <a:rPr sz="600" spc="2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,</a:t>
            </a:r>
            <a:r>
              <a:rPr sz="600" spc="2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50" dirty="0">
                <a:solidFill>
                  <a:srgbClr val="F1F1F1"/>
                </a:solidFill>
                <a:latin typeface="Arial MT"/>
                <a:cs typeface="Arial MT"/>
              </a:rPr>
              <a:t>REKHA</a:t>
            </a:r>
            <a:r>
              <a:rPr sz="600" spc="2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5" dirty="0">
                <a:solidFill>
                  <a:srgbClr val="F1F1F1"/>
                </a:solidFill>
                <a:latin typeface="Arial MT"/>
                <a:cs typeface="Arial MT"/>
              </a:rPr>
              <a:t>KUMAYAN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6191" y="3346701"/>
            <a:ext cx="1536065" cy="114300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0" rIns="0" bIns="0" rtlCol="0">
            <a:spAutoFit/>
          </a:bodyPr>
          <a:lstStyle/>
          <a:p>
            <a:pPr marL="347345">
              <a:lnSpc>
                <a:spcPts val="715"/>
              </a:lnSpc>
            </a:pP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Resume</a:t>
            </a:r>
            <a:r>
              <a:rPr sz="600" spc="-1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Sorter</a:t>
            </a:r>
            <a:r>
              <a:rPr sz="600" spc="-3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Using</a:t>
            </a:r>
            <a:r>
              <a:rPr sz="600" spc="-30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 MT"/>
                <a:cs typeface="Arial MT"/>
              </a:rPr>
              <a:t>NLP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7810" y="3333394"/>
            <a:ext cx="3213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ENSI152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1744" y="333339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7</a:t>
            </a:r>
            <a:r>
              <a:rPr sz="600" spc="-95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790000"/>
                </a:solidFill>
                <a:latin typeface="Arial MT"/>
                <a:cs typeface="Arial MT"/>
              </a:rPr>
              <a:t>/</a:t>
            </a:r>
            <a:r>
              <a:rPr sz="600" spc="80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790000"/>
                </a:solidFill>
                <a:latin typeface="Arial MT"/>
                <a:cs typeface="Arial MT"/>
              </a:rPr>
              <a:t>11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4162" y="689228"/>
            <a:ext cx="4028440" cy="2374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40665" algn="l"/>
                <a:tab pos="1099185" algn="l"/>
                <a:tab pos="3018155" algn="l"/>
              </a:tabLst>
            </a:pPr>
            <a:r>
              <a:rPr sz="1100" b="1" spc="-10" dirty="0">
                <a:latin typeface="Arial"/>
                <a:cs typeface="Arial"/>
              </a:rPr>
              <a:t>Automated</a:t>
            </a:r>
            <a:r>
              <a:rPr sz="1100" b="1" dirty="0">
                <a:latin typeface="Arial"/>
                <a:cs typeface="Arial"/>
              </a:rPr>
              <a:t>	Resume</a:t>
            </a:r>
            <a:r>
              <a:rPr sz="1100" b="1" spc="165" dirty="0">
                <a:latin typeface="Arial"/>
                <a:cs typeface="Arial"/>
              </a:rPr>
              <a:t>  </a:t>
            </a:r>
            <a:r>
              <a:rPr sz="1100" b="1" dirty="0">
                <a:latin typeface="Arial"/>
                <a:cs typeface="Arial"/>
              </a:rPr>
              <a:t>Screening:</a:t>
            </a:r>
            <a:r>
              <a:rPr sz="1100" b="1" spc="170" dirty="0">
                <a:latin typeface="Arial"/>
                <a:cs typeface="Arial"/>
              </a:rPr>
              <a:t>  </a:t>
            </a:r>
            <a:r>
              <a:rPr sz="1100" spc="-25" dirty="0">
                <a:latin typeface="Arial MT"/>
                <a:cs typeface="Arial MT"/>
              </a:rPr>
              <a:t>NLP</a:t>
            </a:r>
            <a:r>
              <a:rPr sz="1100" dirty="0">
                <a:latin typeface="Arial MT"/>
                <a:cs typeface="Arial MT"/>
              </a:rPr>
              <a:t>	algorithms</a:t>
            </a:r>
            <a:r>
              <a:rPr sz="1100" spc="160" dirty="0">
                <a:latin typeface="Arial MT"/>
                <a:cs typeface="Arial MT"/>
              </a:rPr>
              <a:t>  </a:t>
            </a:r>
            <a:r>
              <a:rPr sz="1100" spc="-25" dirty="0">
                <a:latin typeface="Arial MT"/>
                <a:cs typeface="Arial MT"/>
              </a:rPr>
              <a:t>can</a:t>
            </a:r>
            <a:endParaRPr sz="1100" dirty="0">
              <a:latin typeface="Arial MT"/>
              <a:cs typeface="Arial MT"/>
            </a:endParaRPr>
          </a:p>
          <a:p>
            <a:pPr marL="24066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Arial MT"/>
                <a:cs typeface="Arial MT"/>
              </a:rPr>
              <a:t>efficiently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process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analyze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large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volumes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resumes.</a:t>
            </a:r>
            <a:endParaRPr sz="1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buFont typeface="Wingdings"/>
              <a:buChar char=""/>
              <a:tabLst>
                <a:tab pos="184785" algn="l"/>
                <a:tab pos="222885" algn="l"/>
              </a:tabLst>
            </a:pPr>
            <a:r>
              <a:rPr sz="1100" dirty="0">
                <a:latin typeface="Arial"/>
                <a:cs typeface="Arial"/>
              </a:rPr>
              <a:t>	</a:t>
            </a:r>
            <a:r>
              <a:rPr sz="1100" b="1" dirty="0">
                <a:latin typeface="Arial"/>
                <a:cs typeface="Arial"/>
              </a:rPr>
              <a:t>Resume</a:t>
            </a:r>
            <a:r>
              <a:rPr sz="1100" b="1" spc="2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Ranking</a:t>
            </a:r>
            <a:r>
              <a:rPr sz="1100" b="1" spc="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Matching:</a:t>
            </a:r>
            <a:r>
              <a:rPr sz="1100" b="1" spc="30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By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comparing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content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resumes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with job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descriptions.</a:t>
            </a:r>
            <a:endParaRPr sz="1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"/>
            </a:pPr>
            <a:endParaRPr sz="1100" dirty="0">
              <a:latin typeface="Arial MT"/>
              <a:cs typeface="Arial MT"/>
            </a:endParaRPr>
          </a:p>
          <a:p>
            <a:pPr marL="184785" marR="8255" indent="-172720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184785" algn="l"/>
                <a:tab pos="222885" algn="l"/>
              </a:tabLst>
            </a:pPr>
            <a:r>
              <a:rPr sz="1100" dirty="0">
                <a:latin typeface="Arial"/>
                <a:cs typeface="Arial"/>
              </a:rPr>
              <a:t>	</a:t>
            </a:r>
            <a:r>
              <a:rPr sz="1100" b="1" dirty="0">
                <a:latin typeface="Arial"/>
                <a:cs typeface="Arial"/>
              </a:rPr>
              <a:t>Semantic</a:t>
            </a:r>
            <a:r>
              <a:rPr sz="1100" b="1" spc="434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Analysis:</a:t>
            </a:r>
            <a:r>
              <a:rPr sz="1100" b="1" spc="425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NLP</a:t>
            </a:r>
            <a:r>
              <a:rPr sz="1100" spc="4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enables</a:t>
            </a:r>
            <a:r>
              <a:rPr sz="1100" spc="4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4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understanding</a:t>
            </a:r>
            <a:r>
              <a:rPr sz="1100" spc="42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of </a:t>
            </a:r>
            <a:r>
              <a:rPr sz="1100" dirty="0">
                <a:latin typeface="Arial MT"/>
                <a:cs typeface="Arial MT"/>
              </a:rPr>
              <a:t>context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meaning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within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resumes.</a:t>
            </a:r>
            <a:endParaRPr sz="1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"/>
            </a:pPr>
            <a:endParaRPr sz="1100" dirty="0">
              <a:latin typeface="Arial MT"/>
              <a:cs typeface="Arial MT"/>
            </a:endParaRPr>
          </a:p>
          <a:p>
            <a:pPr marL="210820" marR="5080" indent="-210820" algn="r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210820" algn="l"/>
              </a:tabLst>
            </a:pPr>
            <a:r>
              <a:rPr sz="1100" b="1" dirty="0">
                <a:latin typeface="Arial"/>
                <a:cs typeface="Arial"/>
              </a:rPr>
              <a:t>Predictive</a:t>
            </a:r>
            <a:r>
              <a:rPr sz="1100" b="1" spc="32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Analytics:</a:t>
            </a:r>
            <a:r>
              <a:rPr sz="1100" b="1" spc="290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By</a:t>
            </a:r>
            <a:r>
              <a:rPr sz="1100" spc="2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analyzing</a:t>
            </a:r>
            <a:r>
              <a:rPr sz="1100" spc="3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historical</a:t>
            </a:r>
            <a:r>
              <a:rPr sz="1100" spc="2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hiring</a:t>
            </a:r>
            <a:r>
              <a:rPr sz="1100" spc="31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data,</a:t>
            </a:r>
            <a:endParaRPr sz="1100" dirty="0">
              <a:latin typeface="Arial MT"/>
              <a:cs typeface="Arial MT"/>
            </a:endParaRPr>
          </a:p>
          <a:p>
            <a:pPr marR="27940" algn="r">
              <a:lnSpc>
                <a:spcPct val="100000"/>
              </a:lnSpc>
            </a:pPr>
            <a:r>
              <a:rPr sz="1100" dirty="0">
                <a:latin typeface="Arial MT"/>
                <a:cs typeface="Arial MT"/>
              </a:rPr>
              <a:t>NLP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models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can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predict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candidate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success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performance.</a:t>
            </a:r>
            <a:endParaRPr sz="1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Arial MT"/>
              <a:cs typeface="Arial MT"/>
            </a:endParaRPr>
          </a:p>
          <a:p>
            <a:pPr marL="183515" marR="5080" indent="-171450">
              <a:lnSpc>
                <a:spcPct val="100000"/>
              </a:lnSpc>
              <a:buFont typeface="Wingdings"/>
              <a:buChar char=""/>
              <a:tabLst>
                <a:tab pos="184785" algn="l"/>
              </a:tabLst>
            </a:pPr>
            <a:r>
              <a:rPr sz="1100" b="1" dirty="0">
                <a:latin typeface="Arial"/>
                <a:cs typeface="Arial"/>
              </a:rPr>
              <a:t>Resume</a:t>
            </a:r>
            <a:r>
              <a:rPr sz="1100" b="1" spc="5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Parsing:</a:t>
            </a:r>
            <a:r>
              <a:rPr sz="1100" b="1" spc="45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NLP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facilitates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extraction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4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structured 	</a:t>
            </a:r>
            <a:r>
              <a:rPr sz="1100" dirty="0">
                <a:latin typeface="Arial MT"/>
                <a:cs typeface="Arial MT"/>
              </a:rPr>
              <a:t>data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from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unstructured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resume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formats.</a:t>
            </a:r>
            <a:endParaRPr sz="1100" dirty="0">
              <a:latin typeface="Arial MT"/>
              <a:cs typeface="Arial MT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7516C13-D95C-4536-A9CE-E04BD610B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0338" y="3105150"/>
            <a:ext cx="209550" cy="209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48"/>
    </mc:Choice>
    <mc:Fallback>
      <p:transition spd="slow" advTm="43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195"/>
            <a:ext cx="4608830" cy="350520"/>
          </a:xfrm>
          <a:custGeom>
            <a:avLst/>
            <a:gdLst/>
            <a:ahLst/>
            <a:cxnLst/>
            <a:rect l="l" t="t" r="r" b="b"/>
            <a:pathLst>
              <a:path w="4608830" h="350520">
                <a:moveTo>
                  <a:pt x="4608322" y="0"/>
                </a:moveTo>
                <a:lnTo>
                  <a:pt x="0" y="0"/>
                </a:lnTo>
                <a:lnTo>
                  <a:pt x="0" y="350278"/>
                </a:lnTo>
                <a:lnTo>
                  <a:pt x="4608322" y="350278"/>
                </a:lnTo>
                <a:lnTo>
                  <a:pt x="460832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830" y="168909"/>
            <a:ext cx="261048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Challenges</a:t>
            </a:r>
            <a:r>
              <a:rPr spc="-120" dirty="0"/>
              <a:t> </a:t>
            </a:r>
            <a:r>
              <a:rPr spc="-30" dirty="0"/>
              <a:t>and</a:t>
            </a:r>
            <a:r>
              <a:rPr spc="-55" dirty="0"/>
              <a:t> </a:t>
            </a:r>
            <a:r>
              <a:rPr spc="-10" dirty="0" err="1"/>
              <a:t>Limitati</a:t>
            </a:r>
            <a:r>
              <a:rPr lang="en-IN" spc="-10" dirty="0" err="1"/>
              <a:t>ons</a:t>
            </a:r>
            <a:endParaRPr spc="-10" dirty="0"/>
          </a:p>
        </p:txBody>
      </p:sp>
      <p:sp>
        <p:nvSpPr>
          <p:cNvPr id="4" name="object 4"/>
          <p:cNvSpPr/>
          <p:nvPr/>
        </p:nvSpPr>
        <p:spPr>
          <a:xfrm>
            <a:off x="0" y="3346703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A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2383" y="3346703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21078" y="3257194"/>
            <a:ext cx="1365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1F1F1"/>
                </a:solidFill>
                <a:latin typeface="Arial MT"/>
                <a:cs typeface="Arial MT"/>
              </a:rPr>
              <a:t>our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62" y="3333394"/>
            <a:ext cx="11233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1F1F1"/>
                </a:solidFill>
                <a:latin typeface="Arial MT"/>
                <a:cs typeface="Arial MT"/>
              </a:rPr>
              <a:t>KAJAL</a:t>
            </a:r>
            <a:r>
              <a:rPr sz="600" spc="3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5" dirty="0">
                <a:solidFill>
                  <a:srgbClr val="F1F1F1"/>
                </a:solidFill>
                <a:latin typeface="Arial MT"/>
                <a:cs typeface="Arial MT"/>
              </a:rPr>
              <a:t>GARG</a:t>
            </a:r>
            <a:r>
              <a:rPr sz="600" spc="3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,</a:t>
            </a:r>
            <a:r>
              <a:rPr sz="600" spc="2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50" dirty="0">
                <a:solidFill>
                  <a:srgbClr val="F1F1F1"/>
                </a:solidFill>
                <a:latin typeface="Arial MT"/>
                <a:cs typeface="Arial MT"/>
              </a:rPr>
              <a:t>REKHA</a:t>
            </a:r>
            <a:r>
              <a:rPr sz="600" spc="2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5" dirty="0">
                <a:solidFill>
                  <a:srgbClr val="F1F1F1"/>
                </a:solidFill>
                <a:latin typeface="Arial MT"/>
                <a:cs typeface="Arial MT"/>
              </a:rPr>
              <a:t>KUMAYAN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6191" y="3346703"/>
            <a:ext cx="1536065" cy="10985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0" rIns="0" bIns="0" rtlCol="0">
            <a:spAutoFit/>
          </a:bodyPr>
          <a:lstStyle/>
          <a:p>
            <a:pPr marL="347345">
              <a:lnSpc>
                <a:spcPts val="715"/>
              </a:lnSpc>
            </a:pP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Resume</a:t>
            </a:r>
            <a:r>
              <a:rPr sz="600" spc="-1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Sorter</a:t>
            </a:r>
            <a:r>
              <a:rPr sz="600" spc="-3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Using</a:t>
            </a:r>
            <a:r>
              <a:rPr sz="600" spc="-30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 MT"/>
                <a:cs typeface="Arial MT"/>
              </a:rPr>
              <a:t>NLP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67810" y="3333394"/>
            <a:ext cx="3213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ENSI152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1744" y="333339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8</a:t>
            </a:r>
            <a:r>
              <a:rPr sz="600" spc="-95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790000"/>
                </a:solidFill>
                <a:latin typeface="Arial MT"/>
                <a:cs typeface="Arial MT"/>
              </a:rPr>
              <a:t>/</a:t>
            </a:r>
            <a:r>
              <a:rPr sz="600" spc="80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790000"/>
                </a:solidFill>
                <a:latin typeface="Arial MT"/>
                <a:cs typeface="Arial MT"/>
              </a:rPr>
              <a:t>11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1995" y="750823"/>
            <a:ext cx="22504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  <a:tab pos="1656080" algn="l"/>
              </a:tabLst>
            </a:pPr>
            <a:r>
              <a:rPr sz="1100" b="1" spc="-10" dirty="0">
                <a:latin typeface="Arial"/>
                <a:cs typeface="Arial"/>
              </a:rPr>
              <a:t>Time-Consuming</a:t>
            </a:r>
            <a:r>
              <a:rPr sz="1100" b="1" dirty="0">
                <a:latin typeface="Arial"/>
                <a:cs typeface="Arial"/>
              </a:rPr>
              <a:t>	</a:t>
            </a:r>
            <a:r>
              <a:rPr sz="1100" b="1" spc="-10" dirty="0">
                <a:latin typeface="Arial"/>
                <a:cs typeface="Arial"/>
              </a:rPr>
              <a:t>Process</a:t>
            </a:r>
            <a:r>
              <a:rPr sz="1100" spc="-10" dirty="0">
                <a:latin typeface="Arial MT"/>
                <a:cs typeface="Arial MT"/>
              </a:rPr>
              <a:t>: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4897" y="750823"/>
            <a:ext cx="1755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7244" algn="l"/>
                <a:tab pos="1276350" algn="l"/>
              </a:tabLst>
            </a:pPr>
            <a:r>
              <a:rPr sz="1100" spc="-10" dirty="0">
                <a:latin typeface="Arial MT"/>
                <a:cs typeface="Arial MT"/>
              </a:rPr>
              <a:t>Reviewing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20" dirty="0">
                <a:latin typeface="Arial MT"/>
                <a:cs typeface="Arial MT"/>
              </a:rPr>
              <a:t>each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10" dirty="0">
                <a:latin typeface="Arial MT"/>
                <a:cs typeface="Arial MT"/>
              </a:rPr>
              <a:t>resume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1995" y="918463"/>
            <a:ext cx="4142104" cy="203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algn="just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 MT"/>
                <a:cs typeface="Arial MT"/>
              </a:rPr>
              <a:t>individually</a:t>
            </a:r>
            <a:r>
              <a:rPr sz="1100" spc="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takes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significant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amount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time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effort.</a:t>
            </a:r>
            <a:endParaRPr sz="1100">
              <a:latin typeface="Arial MT"/>
              <a:cs typeface="Arial MT"/>
            </a:endParaRPr>
          </a:p>
          <a:p>
            <a:pPr marL="355600" marR="5080" indent="-343535" algn="just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1100" b="1" dirty="0">
                <a:latin typeface="Arial"/>
                <a:cs typeface="Arial"/>
              </a:rPr>
              <a:t>Bias</a:t>
            </a:r>
            <a:r>
              <a:rPr sz="1100" b="1" spc="330" dirty="0">
                <a:latin typeface="Arial"/>
                <a:cs typeface="Arial"/>
              </a:rPr>
              <a:t> 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325" dirty="0">
                <a:latin typeface="Arial"/>
                <a:cs typeface="Arial"/>
              </a:rPr>
              <a:t>  </a:t>
            </a:r>
            <a:r>
              <a:rPr sz="1100" b="1" dirty="0">
                <a:latin typeface="Arial"/>
                <a:cs typeface="Arial"/>
              </a:rPr>
              <a:t>Inconsistencies:</a:t>
            </a:r>
            <a:r>
              <a:rPr sz="1100" b="1" spc="335" dirty="0">
                <a:latin typeface="Arial"/>
                <a:cs typeface="Arial"/>
              </a:rPr>
              <a:t>  </a:t>
            </a:r>
            <a:r>
              <a:rPr sz="1100" dirty="0">
                <a:latin typeface="Arial MT"/>
                <a:cs typeface="Arial MT"/>
              </a:rPr>
              <a:t>Human</a:t>
            </a:r>
            <a:r>
              <a:rPr sz="1100" spc="325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recruiters</a:t>
            </a:r>
            <a:r>
              <a:rPr sz="1100" spc="330" dirty="0">
                <a:latin typeface="Arial MT"/>
                <a:cs typeface="Arial MT"/>
              </a:rPr>
              <a:t>  </a:t>
            </a:r>
            <a:r>
              <a:rPr sz="1100" spc="-25" dirty="0">
                <a:latin typeface="Arial MT"/>
                <a:cs typeface="Arial MT"/>
              </a:rPr>
              <a:t>may </a:t>
            </a:r>
            <a:r>
              <a:rPr sz="1100" dirty="0">
                <a:latin typeface="Arial MT"/>
                <a:cs typeface="Arial MT"/>
              </a:rPr>
              <a:t>unintentionally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exhibit</a:t>
            </a:r>
            <a:r>
              <a:rPr sz="1100" spc="1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biases</a:t>
            </a:r>
            <a:r>
              <a:rPr sz="1100" spc="1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based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on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factors</a:t>
            </a:r>
            <a:r>
              <a:rPr sz="1100" spc="1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like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gender, </a:t>
            </a:r>
            <a:r>
              <a:rPr sz="1100" dirty="0">
                <a:latin typeface="Arial MT"/>
                <a:cs typeface="Arial MT"/>
              </a:rPr>
              <a:t>age, or educational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background.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These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biases can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affect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the </a:t>
            </a:r>
            <a:r>
              <a:rPr sz="1100" dirty="0">
                <a:latin typeface="Arial MT"/>
                <a:cs typeface="Arial MT"/>
              </a:rPr>
              <a:t>fairness</a:t>
            </a:r>
            <a:r>
              <a:rPr sz="1100" spc="4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459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4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hiring</a:t>
            </a:r>
            <a:r>
              <a:rPr sz="1100" spc="4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process</a:t>
            </a:r>
            <a:r>
              <a:rPr sz="1100" spc="4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459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lead</a:t>
            </a:r>
            <a:r>
              <a:rPr sz="1100" spc="4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to</a:t>
            </a:r>
            <a:r>
              <a:rPr sz="1100" spc="434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unbalanced </a:t>
            </a:r>
            <a:r>
              <a:rPr sz="1100" dirty="0">
                <a:latin typeface="Arial MT"/>
                <a:cs typeface="Arial MT"/>
              </a:rPr>
              <a:t>candidate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selection.</a:t>
            </a:r>
            <a:endParaRPr sz="1100">
              <a:latin typeface="Arial MT"/>
              <a:cs typeface="Arial MT"/>
            </a:endParaRPr>
          </a:p>
          <a:p>
            <a:pPr marL="354330" marR="6350" indent="-342265" algn="just">
              <a:lnSpc>
                <a:spcPct val="100000"/>
              </a:lnSpc>
              <a:spcBef>
                <a:spcPts val="10"/>
              </a:spcBef>
              <a:buFont typeface="Wingdings"/>
              <a:buChar char=""/>
              <a:tabLst>
                <a:tab pos="355600" algn="l"/>
              </a:tabLst>
            </a:pPr>
            <a:r>
              <a:rPr sz="1100" b="1" dirty="0">
                <a:latin typeface="Arial"/>
                <a:cs typeface="Arial"/>
              </a:rPr>
              <a:t>High</a:t>
            </a:r>
            <a:r>
              <a:rPr sz="1100" b="1" spc="16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Volume</a:t>
            </a:r>
            <a:r>
              <a:rPr sz="1100" b="1" spc="16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of</a:t>
            </a:r>
            <a:r>
              <a:rPr sz="1100" b="1" spc="17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Applications:</a:t>
            </a:r>
            <a:r>
              <a:rPr sz="1100" b="1" spc="125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With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1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rise</a:t>
            </a:r>
            <a:r>
              <a:rPr sz="1100" spc="1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1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online</a:t>
            </a:r>
            <a:r>
              <a:rPr sz="1100" spc="16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job 	</a:t>
            </a:r>
            <a:r>
              <a:rPr sz="1100" dirty="0">
                <a:latin typeface="Arial MT"/>
                <a:cs typeface="Arial MT"/>
              </a:rPr>
              <a:t>portals,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companies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receive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massive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influx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resumes.</a:t>
            </a:r>
            <a:endParaRPr sz="1100">
              <a:latin typeface="Arial MT"/>
              <a:cs typeface="Arial MT"/>
            </a:endParaRPr>
          </a:p>
          <a:p>
            <a:pPr marL="354330" marR="5715" indent="-342265" algn="just">
              <a:lnSpc>
                <a:spcPct val="100000"/>
              </a:lnSpc>
              <a:buFont typeface="Wingdings"/>
              <a:buChar char=""/>
              <a:tabLst>
                <a:tab pos="355600" algn="l"/>
              </a:tabLst>
            </a:pPr>
            <a:r>
              <a:rPr sz="1100" b="1" dirty="0">
                <a:latin typeface="Arial"/>
                <a:cs typeface="Arial"/>
              </a:rPr>
              <a:t>Quality</a:t>
            </a:r>
            <a:r>
              <a:rPr sz="1100" b="1" spc="245" dirty="0">
                <a:latin typeface="Arial"/>
                <a:cs typeface="Arial"/>
              </a:rPr>
              <a:t>  </a:t>
            </a:r>
            <a:r>
              <a:rPr sz="1100" b="1" dirty="0">
                <a:latin typeface="Arial"/>
                <a:cs typeface="Arial"/>
              </a:rPr>
              <a:t>of</a:t>
            </a:r>
            <a:r>
              <a:rPr sz="1100" b="1" spc="260" dirty="0">
                <a:latin typeface="Arial"/>
                <a:cs typeface="Arial"/>
              </a:rPr>
              <a:t>  </a:t>
            </a:r>
            <a:r>
              <a:rPr sz="1100" b="1" dirty="0">
                <a:latin typeface="Arial"/>
                <a:cs typeface="Arial"/>
              </a:rPr>
              <a:t>Matching:</a:t>
            </a:r>
            <a:r>
              <a:rPr sz="1100" b="1" spc="250" dirty="0">
                <a:latin typeface="Arial"/>
                <a:cs typeface="Arial"/>
              </a:rPr>
              <a:t>  </a:t>
            </a:r>
            <a:r>
              <a:rPr sz="1100" dirty="0">
                <a:latin typeface="Arial MT"/>
                <a:cs typeface="Arial MT"/>
              </a:rPr>
              <a:t>Identifying</a:t>
            </a:r>
            <a:r>
              <a:rPr sz="1100" spc="260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245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most</a:t>
            </a:r>
            <a:r>
              <a:rPr sz="1100" spc="245" dirty="0">
                <a:latin typeface="Arial MT"/>
                <a:cs typeface="Arial MT"/>
              </a:rPr>
              <a:t>  </a:t>
            </a:r>
            <a:r>
              <a:rPr sz="1100" spc="-10" dirty="0">
                <a:latin typeface="Arial MT"/>
                <a:cs typeface="Arial MT"/>
              </a:rPr>
              <a:t>relevant 	</a:t>
            </a:r>
            <a:r>
              <a:rPr sz="1100" dirty="0">
                <a:latin typeface="Arial MT"/>
                <a:cs typeface="Arial MT"/>
              </a:rPr>
              <a:t>candidates</a:t>
            </a:r>
            <a:r>
              <a:rPr sz="1100" spc="120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based</a:t>
            </a:r>
            <a:r>
              <a:rPr sz="1100" spc="120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on</a:t>
            </a:r>
            <a:r>
              <a:rPr sz="1100" spc="120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skills</a:t>
            </a:r>
            <a:r>
              <a:rPr sz="1100" spc="130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120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qualifications</a:t>
            </a:r>
            <a:r>
              <a:rPr sz="1100" spc="135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is</a:t>
            </a:r>
            <a:r>
              <a:rPr sz="1100" spc="125" dirty="0">
                <a:latin typeface="Arial MT"/>
                <a:cs typeface="Arial MT"/>
              </a:rPr>
              <a:t>  </a:t>
            </a:r>
            <a:r>
              <a:rPr sz="1100" spc="-10" dirty="0">
                <a:latin typeface="Arial MT"/>
                <a:cs typeface="Arial MT"/>
              </a:rPr>
              <a:t>often 	</a:t>
            </a:r>
            <a:r>
              <a:rPr sz="1100" dirty="0">
                <a:latin typeface="Arial MT"/>
                <a:cs typeface="Arial MT"/>
              </a:rPr>
              <a:t>challenging</a:t>
            </a:r>
            <a:r>
              <a:rPr sz="1100" spc="1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due</a:t>
            </a:r>
            <a:r>
              <a:rPr sz="1100" spc="1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to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1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variation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</a:t>
            </a:r>
            <a:r>
              <a:rPr sz="1100" spc="1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resume</a:t>
            </a:r>
            <a:r>
              <a:rPr sz="1100" spc="1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formats</a:t>
            </a:r>
            <a:r>
              <a:rPr sz="1100" spc="1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the 	</a:t>
            </a:r>
            <a:r>
              <a:rPr sz="1100" dirty="0">
                <a:latin typeface="Arial MT"/>
                <a:cs typeface="Arial MT"/>
              </a:rPr>
              <a:t>lack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standardization.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F4ECEA5-5011-4AC0-9EDA-1C719A705E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0338" y="3125088"/>
            <a:ext cx="189612" cy="189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74"/>
    </mc:Choice>
    <mc:Fallback>
      <p:transition spd="slow" advTm="32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195"/>
            <a:ext cx="4608830" cy="350520"/>
          </a:xfrm>
          <a:custGeom>
            <a:avLst/>
            <a:gdLst/>
            <a:ahLst/>
            <a:cxnLst/>
            <a:rect l="l" t="t" r="r" b="b"/>
            <a:pathLst>
              <a:path w="4608830" h="350520">
                <a:moveTo>
                  <a:pt x="4608322" y="0"/>
                </a:moveTo>
                <a:lnTo>
                  <a:pt x="0" y="0"/>
                </a:lnTo>
                <a:lnTo>
                  <a:pt x="0" y="350278"/>
                </a:lnTo>
                <a:lnTo>
                  <a:pt x="4608322" y="350278"/>
                </a:lnTo>
                <a:lnTo>
                  <a:pt x="460832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7850" y="204977"/>
            <a:ext cx="8350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437" y="1493011"/>
            <a:ext cx="6476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46703"/>
            <a:ext cx="4608830" cy="109855"/>
            <a:chOff x="0" y="3346703"/>
            <a:chExt cx="4608830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703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6065" y="0"/>
                  </a:moveTo>
                  <a:lnTo>
                    <a:pt x="0" y="0"/>
                  </a:lnTo>
                  <a:lnTo>
                    <a:pt x="0" y="109424"/>
                  </a:lnTo>
                  <a:lnTo>
                    <a:pt x="1536065" y="109424"/>
                  </a:lnTo>
                  <a:lnTo>
                    <a:pt x="1536065" y="0"/>
                  </a:lnTo>
                  <a:close/>
                </a:path>
              </a:pathLst>
            </a:custGeom>
            <a:solidFill>
              <a:srgbClr val="A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6191" y="3346703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6065" y="0"/>
                  </a:moveTo>
                  <a:lnTo>
                    <a:pt x="0" y="0"/>
                  </a:lnTo>
                  <a:lnTo>
                    <a:pt x="0" y="109424"/>
                  </a:lnTo>
                  <a:lnTo>
                    <a:pt x="1536065" y="109424"/>
                  </a:lnTo>
                  <a:lnTo>
                    <a:pt x="153606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2383" y="3346703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6065" y="0"/>
                  </a:moveTo>
                  <a:lnTo>
                    <a:pt x="0" y="0"/>
                  </a:lnTo>
                  <a:lnTo>
                    <a:pt x="0" y="109424"/>
                  </a:lnTo>
                  <a:lnTo>
                    <a:pt x="1536065" y="109424"/>
                  </a:lnTo>
                  <a:lnTo>
                    <a:pt x="153606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21078" y="3257194"/>
            <a:ext cx="1365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1F1F1"/>
                </a:solidFill>
                <a:latin typeface="Arial MT"/>
                <a:cs typeface="Arial MT"/>
              </a:rPr>
              <a:t>our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88639" y="3254146"/>
            <a:ext cx="67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1F1F1"/>
                </a:solidFill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46" y="3333394"/>
            <a:ext cx="11233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1F1F1"/>
                </a:solidFill>
                <a:latin typeface="Arial MT"/>
                <a:cs typeface="Arial MT"/>
              </a:rPr>
              <a:t>KAJAL</a:t>
            </a:r>
            <a:r>
              <a:rPr sz="600" spc="2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5" dirty="0">
                <a:solidFill>
                  <a:srgbClr val="F1F1F1"/>
                </a:solidFill>
                <a:latin typeface="Arial MT"/>
                <a:cs typeface="Arial MT"/>
              </a:rPr>
              <a:t>GARG</a:t>
            </a:r>
            <a:r>
              <a:rPr sz="600" spc="1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,</a:t>
            </a:r>
            <a:r>
              <a:rPr sz="600" spc="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0" dirty="0">
                <a:solidFill>
                  <a:srgbClr val="F1F1F1"/>
                </a:solidFill>
                <a:latin typeface="Arial MT"/>
                <a:cs typeface="Arial MT"/>
              </a:rPr>
              <a:t>REKHA</a:t>
            </a:r>
            <a:r>
              <a:rPr sz="600" spc="3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5" dirty="0">
                <a:solidFill>
                  <a:srgbClr val="F1F1F1"/>
                </a:solidFill>
                <a:latin typeface="Arial MT"/>
                <a:cs typeface="Arial MT"/>
              </a:rPr>
              <a:t>KUMAYAN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0964" y="3333394"/>
            <a:ext cx="9271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Resume</a:t>
            </a:r>
            <a:r>
              <a:rPr sz="600" spc="-1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Sorter</a:t>
            </a:r>
            <a:r>
              <a:rPr sz="600" spc="-3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Using</a:t>
            </a:r>
            <a:r>
              <a:rPr sz="600" spc="-30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 MT"/>
                <a:cs typeface="Arial MT"/>
              </a:rPr>
              <a:t>NLP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67810" y="3333394"/>
            <a:ext cx="3213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ENSI152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1744" y="333339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9</a:t>
            </a:r>
            <a:r>
              <a:rPr sz="600" spc="-95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790000"/>
                </a:solidFill>
                <a:latin typeface="Arial MT"/>
                <a:cs typeface="Arial MT"/>
              </a:rPr>
              <a:t>/</a:t>
            </a:r>
            <a:r>
              <a:rPr sz="600" spc="80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790000"/>
                </a:solidFill>
                <a:latin typeface="Arial MT"/>
                <a:cs typeface="Arial MT"/>
              </a:rPr>
              <a:t>11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199" y="531393"/>
            <a:ext cx="4268470" cy="760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785" marR="5080" indent="-172720" algn="just">
              <a:lnSpc>
                <a:spcPct val="114900"/>
              </a:lnSpc>
              <a:spcBef>
                <a:spcPts val="90"/>
              </a:spcBef>
              <a:buFont typeface="Wingdings"/>
              <a:buChar char="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The</a:t>
            </a:r>
            <a:r>
              <a:rPr sz="1050" spc="1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motivation</a:t>
            </a:r>
            <a:r>
              <a:rPr sz="1050" spc="1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behind</a:t>
            </a:r>
            <a:r>
              <a:rPr sz="1050" spc="1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this</a:t>
            </a:r>
            <a:r>
              <a:rPr sz="1050" spc="1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project</a:t>
            </a:r>
            <a:r>
              <a:rPr sz="1050" spc="10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lies</a:t>
            </a:r>
            <a:r>
              <a:rPr sz="1050" spc="114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10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creating</a:t>
            </a:r>
            <a:r>
              <a:rPr sz="1050" spc="114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</a:t>
            </a:r>
            <a:r>
              <a:rPr sz="1050" spc="10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future-oriented </a:t>
            </a:r>
            <a:r>
              <a:rPr sz="1050" dirty="0">
                <a:latin typeface="Arial MT"/>
                <a:cs typeface="Arial MT"/>
              </a:rPr>
              <a:t>solution</a:t>
            </a:r>
            <a:r>
              <a:rPr sz="1050" spc="19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that</a:t>
            </a:r>
            <a:r>
              <a:rPr sz="1050" spc="19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transforms</a:t>
            </a:r>
            <a:r>
              <a:rPr sz="1050" spc="18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traditional</a:t>
            </a:r>
            <a:r>
              <a:rPr sz="1050" spc="20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recruitment</a:t>
            </a:r>
            <a:r>
              <a:rPr sz="1050" spc="19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practices.</a:t>
            </a:r>
            <a:r>
              <a:rPr sz="1050" spc="190" dirty="0">
                <a:latin typeface="Arial MT"/>
                <a:cs typeface="Arial MT"/>
              </a:rPr>
              <a:t>  </a:t>
            </a:r>
            <a:r>
              <a:rPr sz="1050" spc="-25" dirty="0">
                <a:latin typeface="Arial MT"/>
                <a:cs typeface="Arial MT"/>
              </a:rPr>
              <a:t>By </a:t>
            </a:r>
            <a:r>
              <a:rPr sz="1050" dirty="0">
                <a:latin typeface="Arial MT"/>
                <a:cs typeface="Arial MT"/>
              </a:rPr>
              <a:t>leveraging</a:t>
            </a:r>
            <a:r>
              <a:rPr sz="1050" spc="1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NLP,</a:t>
            </a:r>
            <a:r>
              <a:rPr sz="1050" spc="1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we</a:t>
            </a:r>
            <a:r>
              <a:rPr sz="1050" spc="1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aim</a:t>
            </a:r>
            <a:r>
              <a:rPr sz="1050" spc="1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1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automate</a:t>
            </a:r>
            <a:r>
              <a:rPr sz="1050" spc="1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resume</a:t>
            </a:r>
            <a:r>
              <a:rPr sz="1050" spc="15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evaluation,</a:t>
            </a:r>
            <a:r>
              <a:rPr sz="1050" spc="15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ensuring </a:t>
            </a:r>
            <a:r>
              <a:rPr sz="1050" dirty="0">
                <a:latin typeface="Arial MT"/>
                <a:cs typeface="Arial MT"/>
              </a:rPr>
              <a:t>faster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1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more</a:t>
            </a:r>
            <a:r>
              <a:rPr sz="1050" spc="-4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accurate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shortlisting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candidates.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199" y="1572893"/>
            <a:ext cx="42672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84785" marR="5080" indent="-172720" algn="just">
              <a:lnSpc>
                <a:spcPct val="114900"/>
              </a:lnSpc>
              <a:spcBef>
                <a:spcPts val="85"/>
              </a:spcBef>
              <a:buFont typeface="Wingdings"/>
              <a:buChar char="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This</a:t>
            </a:r>
            <a:r>
              <a:rPr sz="1050" spc="16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solution</a:t>
            </a:r>
            <a:r>
              <a:rPr sz="1050" spc="17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aligns</a:t>
            </a:r>
            <a:r>
              <a:rPr sz="1050" spc="17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with</a:t>
            </a:r>
            <a:r>
              <a:rPr sz="1050" spc="17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17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evolving</a:t>
            </a:r>
            <a:r>
              <a:rPr sz="1050" spc="17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demands</a:t>
            </a:r>
            <a:r>
              <a:rPr sz="1050" spc="17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165" dirty="0">
                <a:latin typeface="Arial MT"/>
                <a:cs typeface="Arial MT"/>
              </a:rPr>
              <a:t>  </a:t>
            </a:r>
            <a:r>
              <a:rPr sz="1050" spc="-10" dirty="0">
                <a:latin typeface="Arial MT"/>
                <a:cs typeface="Arial MT"/>
              </a:rPr>
              <a:t>modern </a:t>
            </a:r>
            <a:r>
              <a:rPr sz="1050" dirty="0">
                <a:latin typeface="Arial MT"/>
                <a:cs typeface="Arial MT"/>
              </a:rPr>
              <a:t>organizations,</a:t>
            </a:r>
            <a:r>
              <a:rPr sz="1050" spc="2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which</a:t>
            </a:r>
            <a:r>
              <a:rPr sz="1050" spc="2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require</a:t>
            </a:r>
            <a:r>
              <a:rPr sz="1050" spc="26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scalable,</a:t>
            </a:r>
            <a:r>
              <a:rPr sz="1050" spc="2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unbiased,</a:t>
            </a:r>
            <a:r>
              <a:rPr sz="1050" spc="24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26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technology- </a:t>
            </a:r>
            <a:r>
              <a:rPr sz="1050" dirty="0">
                <a:latin typeface="Arial MT"/>
                <a:cs typeface="Arial MT"/>
              </a:rPr>
              <a:t>driven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approaches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to</a:t>
            </a:r>
            <a:r>
              <a:rPr sz="1050" spc="-2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recruitment.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199" y="2427528"/>
            <a:ext cx="4267200" cy="762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marR="5080" indent="-172720" algn="just">
              <a:lnSpc>
                <a:spcPct val="114999"/>
              </a:lnSpc>
              <a:spcBef>
                <a:spcPts val="105"/>
              </a:spcBef>
              <a:buFont typeface="Wingdings"/>
              <a:buChar char=""/>
              <a:tabLst>
                <a:tab pos="184785" algn="l"/>
              </a:tabLst>
            </a:pPr>
            <a:r>
              <a:rPr sz="1050" dirty="0">
                <a:latin typeface="Arial MT"/>
                <a:cs typeface="Arial MT"/>
              </a:rPr>
              <a:t>With</a:t>
            </a:r>
            <a:r>
              <a:rPr sz="1050" spc="1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increasing</a:t>
            </a:r>
            <a:r>
              <a:rPr sz="1050" spc="1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advancements</a:t>
            </a:r>
            <a:r>
              <a:rPr sz="1050" spc="11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</a:t>
            </a:r>
            <a:r>
              <a:rPr sz="1050" spc="1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AI</a:t>
            </a:r>
            <a:r>
              <a:rPr sz="1050" spc="114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1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NLP,</a:t>
            </a:r>
            <a:r>
              <a:rPr sz="1050" spc="1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this</a:t>
            </a:r>
            <a:r>
              <a:rPr sz="1050" spc="1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project</a:t>
            </a:r>
            <a:r>
              <a:rPr sz="1050" spc="12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offers</a:t>
            </a:r>
            <a:r>
              <a:rPr sz="1050" spc="100" dirty="0">
                <a:latin typeface="Arial MT"/>
                <a:cs typeface="Arial MT"/>
              </a:rPr>
              <a:t> </a:t>
            </a:r>
            <a:r>
              <a:rPr sz="1050" spc="-50" dirty="0">
                <a:latin typeface="Arial MT"/>
                <a:cs typeface="Arial MT"/>
              </a:rPr>
              <a:t>a </a:t>
            </a:r>
            <a:r>
              <a:rPr sz="1050" spc="-10" dirty="0">
                <a:latin typeface="Arial MT"/>
                <a:cs typeface="Arial MT"/>
              </a:rPr>
              <a:t>forward-</a:t>
            </a:r>
            <a:r>
              <a:rPr sz="1050" dirty="0">
                <a:latin typeface="Arial MT"/>
                <a:cs typeface="Arial MT"/>
              </a:rPr>
              <a:t>thinking</a:t>
            </a:r>
            <a:r>
              <a:rPr sz="1050" spc="24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approach</a:t>
            </a:r>
            <a:r>
              <a:rPr sz="1050" spc="24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that</a:t>
            </a:r>
            <a:r>
              <a:rPr sz="1050" spc="25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not</a:t>
            </a:r>
            <a:r>
              <a:rPr sz="1050" spc="23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only</a:t>
            </a:r>
            <a:r>
              <a:rPr sz="1050" spc="24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addresses</a:t>
            </a:r>
            <a:r>
              <a:rPr sz="1050" spc="245" dirty="0">
                <a:latin typeface="Arial MT"/>
                <a:cs typeface="Arial MT"/>
              </a:rPr>
              <a:t>  </a:t>
            </a:r>
            <a:r>
              <a:rPr sz="1050" spc="-10" dirty="0">
                <a:latin typeface="Arial MT"/>
                <a:cs typeface="Arial MT"/>
              </a:rPr>
              <a:t>present </a:t>
            </a:r>
            <a:r>
              <a:rPr sz="1050" dirty="0">
                <a:latin typeface="Arial MT"/>
                <a:cs typeface="Arial MT"/>
              </a:rPr>
              <a:t>challenges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but</a:t>
            </a:r>
            <a:r>
              <a:rPr sz="1050" spc="6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also</a:t>
            </a:r>
            <a:r>
              <a:rPr sz="1050" spc="6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anticipates</a:t>
            </a:r>
            <a:r>
              <a:rPr sz="1050" spc="7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the</a:t>
            </a:r>
            <a:r>
              <a:rPr sz="1050" spc="7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needs</a:t>
            </a:r>
            <a:r>
              <a:rPr sz="1050" spc="7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7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rapidly</a:t>
            </a:r>
            <a:r>
              <a:rPr sz="1050" spc="6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changing</a:t>
            </a:r>
            <a:r>
              <a:rPr sz="1050" spc="75" dirty="0">
                <a:latin typeface="Arial MT"/>
                <a:cs typeface="Arial MT"/>
              </a:rPr>
              <a:t> </a:t>
            </a:r>
            <a:r>
              <a:rPr sz="1050" spc="-25" dirty="0">
                <a:latin typeface="Arial MT"/>
                <a:cs typeface="Arial MT"/>
              </a:rPr>
              <a:t>job </a:t>
            </a:r>
            <a:r>
              <a:rPr sz="1050" spc="-10" dirty="0">
                <a:latin typeface="Arial MT"/>
                <a:cs typeface="Arial MT"/>
              </a:rPr>
              <a:t>market.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900140AC-F1D1-48B8-B983-FE827C458C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0338" y="3074988"/>
            <a:ext cx="239712" cy="239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65"/>
    </mc:Choice>
    <mc:Fallback>
      <p:transition spd="slow" advTm="27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195"/>
            <a:ext cx="4608830" cy="350520"/>
          </a:xfrm>
          <a:custGeom>
            <a:avLst/>
            <a:gdLst/>
            <a:ahLst/>
            <a:cxnLst/>
            <a:rect l="l" t="t" r="r" b="b"/>
            <a:pathLst>
              <a:path w="4608830" h="350520">
                <a:moveTo>
                  <a:pt x="4608322" y="0"/>
                </a:moveTo>
                <a:lnTo>
                  <a:pt x="0" y="0"/>
                </a:lnTo>
                <a:lnTo>
                  <a:pt x="0" y="350278"/>
                </a:lnTo>
                <a:lnTo>
                  <a:pt x="4608322" y="350278"/>
                </a:lnTo>
                <a:lnTo>
                  <a:pt x="460832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391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References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3351275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A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2383" y="3351275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21078" y="3257194"/>
            <a:ext cx="1365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1F1F1"/>
                </a:solidFill>
                <a:latin typeface="Arial MT"/>
                <a:cs typeface="Arial MT"/>
              </a:rPr>
              <a:t>our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46" y="3333394"/>
            <a:ext cx="11366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1F1F1"/>
                </a:solidFill>
                <a:latin typeface="Arial MT"/>
                <a:cs typeface="Arial MT"/>
              </a:rPr>
              <a:t>KAJAL</a:t>
            </a:r>
            <a:r>
              <a:rPr sz="600" spc="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5" dirty="0">
                <a:solidFill>
                  <a:srgbClr val="F1F1F1"/>
                </a:solidFill>
                <a:latin typeface="Arial MT"/>
                <a:cs typeface="Arial MT"/>
              </a:rPr>
              <a:t>GARG</a:t>
            </a: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 ,</a:t>
            </a:r>
            <a:r>
              <a:rPr sz="600" spc="-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0" dirty="0">
                <a:solidFill>
                  <a:srgbClr val="F1F1F1"/>
                </a:solidFill>
                <a:latin typeface="Arial MT"/>
                <a:cs typeface="Arial MT"/>
              </a:rPr>
              <a:t>REKHA</a:t>
            </a:r>
            <a:r>
              <a:rPr sz="600" spc="114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5" dirty="0">
                <a:solidFill>
                  <a:srgbClr val="F1F1F1"/>
                </a:solidFill>
                <a:latin typeface="Arial MT"/>
                <a:cs typeface="Arial MT"/>
              </a:rPr>
              <a:t>KUMAYAN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6191" y="3351275"/>
            <a:ext cx="1536065" cy="10985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0" rIns="0" bIns="0" rtlCol="0">
            <a:spAutoFit/>
          </a:bodyPr>
          <a:lstStyle/>
          <a:p>
            <a:pPr marL="347345">
              <a:lnSpc>
                <a:spcPts val="680"/>
              </a:lnSpc>
            </a:pP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Resume</a:t>
            </a:r>
            <a:r>
              <a:rPr sz="600" spc="-1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Sorter</a:t>
            </a:r>
            <a:r>
              <a:rPr sz="600" spc="-3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Using</a:t>
            </a:r>
            <a:r>
              <a:rPr sz="600" spc="-30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 MT"/>
                <a:cs typeface="Arial MT"/>
              </a:rPr>
              <a:t>NLP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67810" y="3333394"/>
            <a:ext cx="3213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ENSI152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1744" y="3333394"/>
            <a:ext cx="2451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790000"/>
                </a:solidFill>
                <a:latin typeface="Arial MT"/>
                <a:cs typeface="Arial MT"/>
              </a:rPr>
              <a:t>10</a:t>
            </a:r>
            <a:r>
              <a:rPr sz="600" spc="-85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790000"/>
                </a:solidFill>
                <a:latin typeface="Arial MT"/>
                <a:cs typeface="Arial MT"/>
              </a:rPr>
              <a:t>/</a:t>
            </a:r>
            <a:r>
              <a:rPr sz="600" spc="80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790000"/>
                </a:solidFill>
                <a:latin typeface="Arial MT"/>
                <a:cs typeface="Arial MT"/>
              </a:rPr>
              <a:t>11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342" y="676173"/>
            <a:ext cx="4036695" cy="221615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95"/>
              </a:spcBef>
              <a:buSzPct val="114285"/>
              <a:buFont typeface="Wingdings"/>
              <a:buChar char=""/>
              <a:tabLst>
                <a:tab pos="184150" algn="l"/>
              </a:tabLst>
            </a:pPr>
            <a:r>
              <a:rPr sz="1050" b="1" dirty="0">
                <a:solidFill>
                  <a:srgbClr val="202429"/>
                </a:solidFill>
                <a:latin typeface="Arial"/>
                <a:cs typeface="Arial"/>
              </a:rPr>
              <a:t>Resume</a:t>
            </a:r>
            <a:r>
              <a:rPr sz="1050" b="1" spc="145" dirty="0">
                <a:solidFill>
                  <a:srgbClr val="202429"/>
                </a:solidFill>
                <a:latin typeface="Arial"/>
                <a:cs typeface="Arial"/>
              </a:rPr>
              <a:t>  </a:t>
            </a:r>
            <a:r>
              <a:rPr sz="1050" b="1" dirty="0">
                <a:solidFill>
                  <a:srgbClr val="202429"/>
                </a:solidFill>
                <a:latin typeface="Arial"/>
                <a:cs typeface="Arial"/>
              </a:rPr>
              <a:t>Screening</a:t>
            </a:r>
            <a:r>
              <a:rPr sz="1050" b="1" spc="145" dirty="0">
                <a:solidFill>
                  <a:srgbClr val="202429"/>
                </a:solidFill>
                <a:latin typeface="Arial"/>
                <a:cs typeface="Arial"/>
              </a:rPr>
              <a:t>  </a:t>
            </a:r>
            <a:r>
              <a:rPr sz="1050" b="1" dirty="0">
                <a:solidFill>
                  <a:srgbClr val="202429"/>
                </a:solidFill>
                <a:latin typeface="Arial"/>
                <a:cs typeface="Arial"/>
              </a:rPr>
              <a:t>With</a:t>
            </a:r>
            <a:r>
              <a:rPr sz="1050" b="1" spc="145" dirty="0">
                <a:solidFill>
                  <a:srgbClr val="202429"/>
                </a:solidFill>
                <a:latin typeface="Arial"/>
                <a:cs typeface="Arial"/>
              </a:rPr>
              <a:t>  </a:t>
            </a:r>
            <a:r>
              <a:rPr sz="1050" b="1" dirty="0">
                <a:solidFill>
                  <a:srgbClr val="202429"/>
                </a:solidFill>
                <a:latin typeface="Arial"/>
                <a:cs typeface="Arial"/>
              </a:rPr>
              <a:t>Natural</a:t>
            </a:r>
            <a:r>
              <a:rPr sz="1050" b="1" spc="140" dirty="0">
                <a:solidFill>
                  <a:srgbClr val="202429"/>
                </a:solidFill>
                <a:latin typeface="Arial"/>
                <a:cs typeface="Arial"/>
              </a:rPr>
              <a:t>  </a:t>
            </a:r>
            <a:r>
              <a:rPr sz="1050" b="1" dirty="0">
                <a:solidFill>
                  <a:srgbClr val="202429"/>
                </a:solidFill>
                <a:latin typeface="Arial"/>
                <a:cs typeface="Arial"/>
              </a:rPr>
              <a:t>Language</a:t>
            </a:r>
            <a:r>
              <a:rPr sz="1050" b="1" spc="150" dirty="0">
                <a:solidFill>
                  <a:srgbClr val="202429"/>
                </a:solidFill>
                <a:latin typeface="Arial"/>
                <a:cs typeface="Arial"/>
              </a:rPr>
              <a:t>  </a:t>
            </a:r>
            <a:r>
              <a:rPr sz="1050" b="1" spc="-10" dirty="0">
                <a:solidFill>
                  <a:srgbClr val="202429"/>
                </a:solidFill>
                <a:latin typeface="Arial"/>
                <a:cs typeface="Arial"/>
              </a:rPr>
              <a:t>Processing</a:t>
            </a:r>
            <a:endParaRPr sz="105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202429"/>
                </a:solidFill>
                <a:latin typeface="Arial MT"/>
                <a:cs typeface="Arial MT"/>
              </a:rPr>
              <a:t>(NLP)(2024),</a:t>
            </a:r>
            <a:r>
              <a:rPr sz="1050" spc="-70" dirty="0">
                <a:solidFill>
                  <a:srgbClr val="202429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202429"/>
                </a:solidFill>
                <a:latin typeface="Arial MT"/>
                <a:cs typeface="Arial MT"/>
              </a:rPr>
              <a:t>Alphanumeric</a:t>
            </a:r>
            <a:r>
              <a:rPr sz="1050" spc="-60" dirty="0">
                <a:solidFill>
                  <a:srgbClr val="202429"/>
                </a:solidFill>
                <a:latin typeface="Arial MT"/>
                <a:cs typeface="Arial MT"/>
              </a:rPr>
              <a:t> </a:t>
            </a:r>
            <a:r>
              <a:rPr sz="1050" spc="-10" dirty="0">
                <a:solidFill>
                  <a:srgbClr val="202429"/>
                </a:solidFill>
                <a:latin typeface="Arial MT"/>
                <a:cs typeface="Arial MT"/>
              </a:rPr>
              <a:t>Journal</a:t>
            </a:r>
            <a:endParaRPr sz="1050">
              <a:latin typeface="Arial MT"/>
              <a:cs typeface="Arial MT"/>
            </a:endParaRPr>
          </a:p>
          <a:p>
            <a:pPr marL="183515" marR="6985" indent="-171450" algn="just">
              <a:lnSpc>
                <a:spcPct val="106700"/>
              </a:lnSpc>
              <a:spcBef>
                <a:spcPts val="805"/>
              </a:spcBef>
              <a:buSzPct val="114285"/>
              <a:buFont typeface="Wingdings"/>
              <a:buChar char=""/>
              <a:tabLst>
                <a:tab pos="184785" algn="l"/>
              </a:tabLst>
            </a:pPr>
            <a:r>
              <a:rPr sz="1050" b="1" dirty="0">
                <a:latin typeface="Arial"/>
                <a:cs typeface="Arial"/>
              </a:rPr>
              <a:t>Application</a:t>
            </a:r>
            <a:r>
              <a:rPr sz="1050" b="1" spc="17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of</a:t>
            </a:r>
            <a:r>
              <a:rPr sz="1050" b="1" spc="17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LLM</a:t>
            </a:r>
            <a:r>
              <a:rPr sz="1050" b="1" spc="19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Agents</a:t>
            </a:r>
            <a:r>
              <a:rPr sz="1050" b="1" spc="18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in</a:t>
            </a:r>
            <a:r>
              <a:rPr sz="1050" b="1" spc="17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Recruitment</a:t>
            </a:r>
            <a:r>
              <a:rPr sz="1050" dirty="0">
                <a:latin typeface="Arial MT"/>
                <a:cs typeface="Arial MT"/>
              </a:rPr>
              <a:t>(2024)</a:t>
            </a:r>
            <a:r>
              <a:rPr sz="1050" spc="18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,</a:t>
            </a:r>
            <a:r>
              <a:rPr sz="1050" spc="17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</a:t>
            </a:r>
            <a:r>
              <a:rPr sz="1050" spc="17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Novel 	</a:t>
            </a:r>
            <a:r>
              <a:rPr sz="1050" dirty="0">
                <a:latin typeface="Arial MT"/>
                <a:cs typeface="Arial MT"/>
              </a:rPr>
              <a:t>Framework</a:t>
            </a:r>
            <a:r>
              <a:rPr sz="1050" spc="13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for</a:t>
            </a:r>
            <a:r>
              <a:rPr sz="1050" spc="13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Automated</a:t>
            </a:r>
            <a:r>
              <a:rPr sz="1050" spc="13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Resume</a:t>
            </a:r>
            <a:r>
              <a:rPr sz="1050" spc="13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Screening.</a:t>
            </a:r>
            <a:r>
              <a:rPr sz="1050" spc="12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Journal</a:t>
            </a:r>
            <a:r>
              <a:rPr sz="1050" spc="130" dirty="0">
                <a:latin typeface="Arial MT"/>
                <a:cs typeface="Arial MT"/>
              </a:rPr>
              <a:t>  </a:t>
            </a:r>
            <a:r>
              <a:rPr sz="1050" spc="-25" dirty="0">
                <a:latin typeface="Arial MT"/>
                <a:cs typeface="Arial MT"/>
              </a:rPr>
              <a:t>of 	</a:t>
            </a:r>
            <a:r>
              <a:rPr sz="1050" dirty="0">
                <a:latin typeface="Arial MT"/>
                <a:cs typeface="Arial MT"/>
              </a:rPr>
              <a:t>Information</a:t>
            </a:r>
            <a:r>
              <a:rPr sz="1050" spc="-6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Processing</a:t>
            </a:r>
            <a:endParaRPr sz="1050">
              <a:latin typeface="Arial MT"/>
              <a:cs typeface="Arial MT"/>
            </a:endParaRPr>
          </a:p>
          <a:p>
            <a:pPr marL="184785" marR="5080" indent="-172720" algn="just">
              <a:lnSpc>
                <a:spcPct val="107200"/>
              </a:lnSpc>
              <a:spcBef>
                <a:spcPts val="795"/>
              </a:spcBef>
              <a:buSzPct val="114285"/>
              <a:buFont typeface="Wingdings"/>
              <a:buChar char=""/>
              <a:tabLst>
                <a:tab pos="184785" algn="l"/>
                <a:tab pos="220345" algn="l"/>
              </a:tabLst>
            </a:pPr>
            <a:r>
              <a:rPr sz="1050" dirty="0">
                <a:latin typeface="Arial"/>
                <a:cs typeface="Arial"/>
              </a:rPr>
              <a:t>	</a:t>
            </a:r>
            <a:r>
              <a:rPr sz="1050" b="1" dirty="0">
                <a:latin typeface="Arial"/>
                <a:cs typeface="Arial"/>
              </a:rPr>
              <a:t>Resume</a:t>
            </a:r>
            <a:r>
              <a:rPr sz="1050" b="1" spc="335" dirty="0">
                <a:latin typeface="Arial"/>
                <a:cs typeface="Arial"/>
              </a:rPr>
              <a:t>    </a:t>
            </a:r>
            <a:r>
              <a:rPr sz="1050" b="1" dirty="0">
                <a:latin typeface="Arial"/>
                <a:cs typeface="Arial"/>
              </a:rPr>
              <a:t>Ranking</a:t>
            </a:r>
            <a:r>
              <a:rPr sz="1050" b="1" spc="335" dirty="0">
                <a:latin typeface="Arial"/>
                <a:cs typeface="Arial"/>
              </a:rPr>
              <a:t>    </a:t>
            </a:r>
            <a:r>
              <a:rPr sz="1050" b="1" dirty="0">
                <a:latin typeface="Arial"/>
                <a:cs typeface="Arial"/>
              </a:rPr>
              <a:t>Using</a:t>
            </a:r>
            <a:r>
              <a:rPr sz="1050" b="1" spc="335" dirty="0">
                <a:latin typeface="Arial"/>
                <a:cs typeface="Arial"/>
              </a:rPr>
              <a:t>    </a:t>
            </a:r>
            <a:r>
              <a:rPr sz="1050" b="1" dirty="0">
                <a:latin typeface="Arial"/>
                <a:cs typeface="Arial"/>
              </a:rPr>
              <a:t>Natural</a:t>
            </a:r>
            <a:r>
              <a:rPr sz="1050" b="1" spc="335" dirty="0">
                <a:latin typeface="Arial"/>
                <a:cs typeface="Arial"/>
              </a:rPr>
              <a:t>    </a:t>
            </a:r>
            <a:r>
              <a:rPr sz="1050" b="1" spc="-10" dirty="0">
                <a:latin typeface="Arial"/>
                <a:cs typeface="Arial"/>
              </a:rPr>
              <a:t>Language </a:t>
            </a:r>
            <a:r>
              <a:rPr sz="1050" b="1" dirty="0">
                <a:latin typeface="Arial"/>
                <a:cs typeface="Arial"/>
              </a:rPr>
              <a:t>Processing</a:t>
            </a:r>
            <a:r>
              <a:rPr sz="1050" dirty="0">
                <a:latin typeface="Arial MT"/>
                <a:cs typeface="Arial MT"/>
              </a:rPr>
              <a:t>(2024),</a:t>
            </a:r>
            <a:r>
              <a:rPr sz="1050" spc="220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Journal</a:t>
            </a:r>
            <a:r>
              <a:rPr sz="1050" spc="22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of</a:t>
            </a:r>
            <a:r>
              <a:rPr sz="1050" spc="229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Computers</a:t>
            </a:r>
            <a:r>
              <a:rPr sz="1050" spc="225" dirty="0">
                <a:latin typeface="Arial MT"/>
                <a:cs typeface="Arial MT"/>
              </a:rPr>
              <a:t>  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225" dirty="0">
                <a:latin typeface="Arial MT"/>
                <a:cs typeface="Arial MT"/>
              </a:rPr>
              <a:t>  </a:t>
            </a:r>
            <a:r>
              <a:rPr sz="1050" spc="-10" dirty="0">
                <a:latin typeface="Arial MT"/>
                <a:cs typeface="Arial MT"/>
              </a:rPr>
              <a:t>Intelligent Systems</a:t>
            </a:r>
            <a:endParaRPr sz="1050">
              <a:latin typeface="Arial MT"/>
              <a:cs typeface="Arial MT"/>
            </a:endParaRPr>
          </a:p>
          <a:p>
            <a:pPr marL="183515" marR="5715" indent="-171450" algn="just">
              <a:lnSpc>
                <a:spcPct val="107100"/>
              </a:lnSpc>
              <a:spcBef>
                <a:spcPts val="800"/>
              </a:spcBef>
              <a:buSzPct val="114285"/>
              <a:buFont typeface="Wingdings"/>
              <a:buChar char=""/>
              <a:tabLst>
                <a:tab pos="184785" algn="l"/>
              </a:tabLst>
            </a:pPr>
            <a:r>
              <a:rPr sz="1050" b="1" dirty="0">
                <a:latin typeface="Arial"/>
                <a:cs typeface="Arial"/>
              </a:rPr>
              <a:t>Applicant</a:t>
            </a:r>
            <a:r>
              <a:rPr sz="1050" b="1" spc="16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Screening</a:t>
            </a:r>
            <a:r>
              <a:rPr sz="1050" b="1" spc="16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System</a:t>
            </a:r>
            <a:r>
              <a:rPr sz="1050" b="1" spc="17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Using</a:t>
            </a:r>
            <a:r>
              <a:rPr sz="1050" b="1" spc="170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NLP</a:t>
            </a:r>
            <a:r>
              <a:rPr sz="1050" dirty="0">
                <a:latin typeface="Arial MT"/>
                <a:cs typeface="Arial MT"/>
              </a:rPr>
              <a:t>(2023),</a:t>
            </a:r>
            <a:r>
              <a:rPr sz="1050" spc="155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International 	</a:t>
            </a:r>
            <a:r>
              <a:rPr sz="1050" dirty="0">
                <a:latin typeface="Arial MT"/>
                <a:cs typeface="Arial MT"/>
              </a:rPr>
              <a:t>Conference</a:t>
            </a:r>
            <a:r>
              <a:rPr sz="1050" spc="2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on</a:t>
            </a:r>
            <a:r>
              <a:rPr sz="1050" spc="254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Innovative</a:t>
            </a:r>
            <a:r>
              <a:rPr sz="1050" spc="254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Data</a:t>
            </a:r>
            <a:r>
              <a:rPr sz="1050" spc="25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Communication</a:t>
            </a:r>
            <a:r>
              <a:rPr sz="1050" spc="260" dirty="0">
                <a:latin typeface="Arial MT"/>
                <a:cs typeface="Arial MT"/>
              </a:rPr>
              <a:t> </a:t>
            </a:r>
            <a:r>
              <a:rPr sz="1050" spc="-10" dirty="0">
                <a:latin typeface="Arial MT"/>
                <a:cs typeface="Arial MT"/>
              </a:rPr>
              <a:t>Technologies 	</a:t>
            </a:r>
            <a:r>
              <a:rPr sz="1050" dirty="0">
                <a:latin typeface="Arial MT"/>
                <a:cs typeface="Arial MT"/>
              </a:rPr>
              <a:t>and</a:t>
            </a:r>
            <a:r>
              <a:rPr sz="1050" spc="-30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Application</a:t>
            </a:r>
            <a:r>
              <a:rPr sz="1050" spc="-40" dirty="0">
                <a:latin typeface="Arial MT"/>
                <a:cs typeface="Arial MT"/>
              </a:rPr>
              <a:t> </a:t>
            </a:r>
            <a:r>
              <a:rPr sz="1050" spc="-50" dirty="0">
                <a:latin typeface="Arial MT"/>
                <a:cs typeface="Arial MT"/>
              </a:rPr>
              <a:t>.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BEC7721-6657-478E-B912-C51D9FBA1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0338" y="3074988"/>
            <a:ext cx="239712" cy="239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94"/>
    </mc:Choice>
    <mc:Fallback>
      <p:transition spd="slow" advTm="19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5ACCF0-21C6-4F21-B083-B38FD911F6F1}"/>
              </a:ext>
            </a:extLst>
          </p:cNvPr>
          <p:cNvSpPr/>
          <p:nvPr/>
        </p:nvSpPr>
        <p:spPr>
          <a:xfrm>
            <a:off x="683097" y="1410384"/>
            <a:ext cx="3467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THANK YOU…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2A59D4-2BC1-44EB-A4F2-C74A379A5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0338" y="3074988"/>
            <a:ext cx="239712" cy="239712"/>
          </a:xfrm>
          <a:prstGeom prst="rect">
            <a:avLst/>
          </a:prstGeom>
        </p:spPr>
      </p:pic>
      <p:sp>
        <p:nvSpPr>
          <p:cNvPr id="7" name="Smiley Face 6">
            <a:extLst>
              <a:ext uri="{FF2B5EF4-FFF2-40B4-BE49-F238E27FC236}">
                <a16:creationId xmlns:a16="http://schemas.microsoft.com/office/drawing/2014/main" id="{B6001E43-23A9-404E-9ECA-4A3ED9C0125F}"/>
              </a:ext>
            </a:extLst>
          </p:cNvPr>
          <p:cNvSpPr/>
          <p:nvPr/>
        </p:nvSpPr>
        <p:spPr>
          <a:xfrm>
            <a:off x="3524250" y="1428750"/>
            <a:ext cx="402753" cy="363580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9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0"/>
    </mc:Choice>
    <mc:Fallback>
      <p:transition spd="slow" advTm="10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195"/>
            <a:ext cx="4608830" cy="350520"/>
          </a:xfrm>
          <a:custGeom>
            <a:avLst/>
            <a:gdLst/>
            <a:ahLst/>
            <a:cxnLst/>
            <a:rect l="l" t="t" r="r" b="b"/>
            <a:pathLst>
              <a:path w="4608830" h="350520">
                <a:moveTo>
                  <a:pt x="4608322" y="0"/>
                </a:moveTo>
                <a:lnTo>
                  <a:pt x="0" y="0"/>
                </a:lnTo>
                <a:lnTo>
                  <a:pt x="0" y="350278"/>
                </a:lnTo>
                <a:lnTo>
                  <a:pt x="4608322" y="350278"/>
                </a:lnTo>
                <a:lnTo>
                  <a:pt x="460832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434" rIns="0" bIns="0" rtlCol="0">
            <a:spAutoFit/>
          </a:bodyPr>
          <a:lstStyle/>
          <a:p>
            <a:pPr marL="6807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475" y="728573"/>
            <a:ext cx="4124960" cy="183959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95"/>
              </a:spcBef>
            </a:pPr>
            <a:r>
              <a:rPr sz="1100" b="1" dirty="0">
                <a:latin typeface="Arial"/>
                <a:cs typeface="Arial"/>
              </a:rPr>
              <a:t>Brief</a:t>
            </a:r>
            <a:r>
              <a:rPr sz="1100" b="1" spc="-4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Overview</a:t>
            </a:r>
            <a:r>
              <a:rPr sz="1100" spc="-10" dirty="0">
                <a:latin typeface="Arial MT"/>
                <a:cs typeface="Arial MT"/>
              </a:rPr>
              <a:t>:</a:t>
            </a:r>
            <a:endParaRPr sz="1100">
              <a:latin typeface="Arial MT"/>
              <a:cs typeface="Arial MT"/>
            </a:endParaRPr>
          </a:p>
          <a:p>
            <a:pPr marL="12700" marR="5715" algn="just">
              <a:lnSpc>
                <a:spcPct val="100000"/>
              </a:lnSpc>
              <a:spcBef>
                <a:spcPts val="395"/>
              </a:spcBef>
            </a:pPr>
            <a:r>
              <a:rPr sz="1100" dirty="0">
                <a:latin typeface="Arial MT"/>
                <a:cs typeface="Arial MT"/>
              </a:rPr>
              <a:t>This</a:t>
            </a:r>
            <a:r>
              <a:rPr sz="1100" spc="3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research</a:t>
            </a:r>
            <a:r>
              <a:rPr sz="1100" spc="3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focuses</a:t>
            </a:r>
            <a:r>
              <a:rPr sz="1100" spc="3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on</a:t>
            </a:r>
            <a:r>
              <a:rPr sz="1100" spc="3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developing</a:t>
            </a:r>
            <a:r>
              <a:rPr sz="1100" spc="409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3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evaluating</a:t>
            </a:r>
            <a:r>
              <a:rPr sz="1100" spc="4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Natural </a:t>
            </a:r>
            <a:r>
              <a:rPr sz="1100" dirty="0">
                <a:latin typeface="Arial MT"/>
                <a:cs typeface="Arial MT"/>
              </a:rPr>
              <a:t>Language</a:t>
            </a:r>
            <a:r>
              <a:rPr sz="1100" spc="225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Processing</a:t>
            </a:r>
            <a:r>
              <a:rPr sz="1100" spc="229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(NLP)</a:t>
            </a:r>
            <a:r>
              <a:rPr sz="1100" spc="229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techniques</a:t>
            </a:r>
            <a:r>
              <a:rPr sz="1100" spc="225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to</a:t>
            </a:r>
            <a:r>
              <a:rPr sz="1100" spc="229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automate</a:t>
            </a:r>
            <a:r>
              <a:rPr sz="1100" spc="225" dirty="0">
                <a:latin typeface="Arial MT"/>
                <a:cs typeface="Arial MT"/>
              </a:rPr>
              <a:t>  </a:t>
            </a:r>
            <a:r>
              <a:rPr sz="1100" spc="-25" dirty="0">
                <a:latin typeface="Arial MT"/>
                <a:cs typeface="Arial MT"/>
              </a:rPr>
              <a:t>the </a:t>
            </a:r>
            <a:r>
              <a:rPr sz="1100" dirty="0">
                <a:latin typeface="Arial MT"/>
                <a:cs typeface="Arial MT"/>
              </a:rPr>
              <a:t>extraction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analysis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information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from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resumes.</a:t>
            </a:r>
            <a:endParaRPr sz="11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409"/>
              </a:spcBef>
            </a:pPr>
            <a:r>
              <a:rPr sz="1100" dirty="0">
                <a:latin typeface="Arial MT"/>
                <a:cs typeface="Arial MT"/>
              </a:rPr>
              <a:t>With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increasing volume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job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applications,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traditional</a:t>
            </a:r>
            <a:r>
              <a:rPr sz="1100" spc="-10" dirty="0">
                <a:latin typeface="Arial MT"/>
                <a:cs typeface="Arial MT"/>
              </a:rPr>
              <a:t> methods </a:t>
            </a:r>
            <a:r>
              <a:rPr sz="1100" dirty="0">
                <a:latin typeface="Arial MT"/>
                <a:cs typeface="Arial MT"/>
              </a:rPr>
              <a:t>struggle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to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maintain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efficiency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fairness.</a:t>
            </a:r>
            <a:endParaRPr sz="1100">
              <a:latin typeface="Arial MT"/>
              <a:cs typeface="Arial MT"/>
            </a:endParaRPr>
          </a:p>
          <a:p>
            <a:pPr marL="184785" indent="-172085">
              <a:lnSpc>
                <a:spcPct val="100000"/>
              </a:lnSpc>
              <a:spcBef>
                <a:spcPts val="395"/>
              </a:spcBef>
              <a:buFont typeface="Wingdings"/>
              <a:buChar char=""/>
              <a:tabLst>
                <a:tab pos="184785" algn="l"/>
              </a:tabLst>
            </a:pPr>
            <a:r>
              <a:rPr sz="1100" dirty="0">
                <a:latin typeface="Arial MT"/>
                <a:cs typeface="Arial MT"/>
              </a:rPr>
              <a:t>Spending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excessive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time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screening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resumes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manually.</a:t>
            </a:r>
            <a:endParaRPr sz="1100">
              <a:latin typeface="Arial MT"/>
              <a:cs typeface="Arial MT"/>
            </a:endParaRPr>
          </a:p>
          <a:p>
            <a:pPr marL="222250" indent="-209550">
              <a:lnSpc>
                <a:spcPct val="100000"/>
              </a:lnSpc>
              <a:spcBef>
                <a:spcPts val="400"/>
              </a:spcBef>
              <a:buFont typeface="Wingdings"/>
              <a:buChar char=""/>
              <a:tabLst>
                <a:tab pos="222250" algn="l"/>
              </a:tabLst>
            </a:pPr>
            <a:r>
              <a:rPr sz="1100" dirty="0">
                <a:latin typeface="Arial MT"/>
                <a:cs typeface="Arial MT"/>
              </a:rPr>
              <a:t>Inconsistent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evaluations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due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to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subjective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judgments.</a:t>
            </a:r>
            <a:endParaRPr sz="11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spcBef>
                <a:spcPts val="405"/>
              </a:spcBef>
              <a:buFont typeface="Wingdings"/>
              <a:buChar char=""/>
              <a:tabLst>
                <a:tab pos="184150" algn="l"/>
              </a:tabLst>
            </a:pPr>
            <a:r>
              <a:rPr sz="1100" dirty="0">
                <a:latin typeface="Arial MT"/>
                <a:cs typeface="Arial MT"/>
              </a:rPr>
              <a:t>Biases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that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may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unintentionally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exclude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qualified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candidates.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346703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A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72383" y="3346703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6669" y="3259632"/>
            <a:ext cx="679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4" action="ppaction://hlinksldjump"/>
              </a:rPr>
              <a:t>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-13309" y="3333394"/>
            <a:ext cx="11518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1F1F1"/>
                </a:solidFill>
                <a:latin typeface="Arial MT"/>
                <a:cs typeface="Arial MT"/>
              </a:rPr>
              <a:t>KAJAL</a:t>
            </a:r>
            <a:r>
              <a:rPr sz="600" spc="1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5" dirty="0">
                <a:solidFill>
                  <a:srgbClr val="F1F1F1"/>
                </a:solidFill>
                <a:latin typeface="Arial MT"/>
                <a:cs typeface="Arial MT"/>
              </a:rPr>
              <a:t>GARG</a:t>
            </a:r>
            <a:r>
              <a:rPr sz="600" spc="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,</a:t>
            </a:r>
            <a:r>
              <a:rPr sz="600" spc="8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0" dirty="0">
                <a:solidFill>
                  <a:srgbClr val="F1F1F1"/>
                </a:solidFill>
                <a:latin typeface="Arial MT"/>
                <a:cs typeface="Arial MT"/>
              </a:rPr>
              <a:t>REKHA</a:t>
            </a:r>
            <a:r>
              <a:rPr sz="600" spc="12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5" dirty="0">
                <a:solidFill>
                  <a:srgbClr val="F1F1F1"/>
                </a:solidFill>
                <a:latin typeface="Arial MT"/>
                <a:cs typeface="Arial MT"/>
              </a:rPr>
              <a:t>KUMAYAN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6191" y="3346703"/>
            <a:ext cx="1536065" cy="10985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0" rIns="0" bIns="0" rtlCol="0">
            <a:spAutoFit/>
          </a:bodyPr>
          <a:lstStyle/>
          <a:p>
            <a:pPr marL="347345">
              <a:lnSpc>
                <a:spcPts val="715"/>
              </a:lnSpc>
            </a:pP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Resume</a:t>
            </a:r>
            <a:r>
              <a:rPr sz="600" spc="-1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Sorter</a:t>
            </a:r>
            <a:r>
              <a:rPr sz="600" spc="-3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Using</a:t>
            </a:r>
            <a:r>
              <a:rPr sz="600" spc="-30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 MT"/>
                <a:cs typeface="Arial MT"/>
              </a:rPr>
              <a:t>NLP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7810" y="3333394"/>
            <a:ext cx="3213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ENSI152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1744" y="333339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2</a:t>
            </a:r>
            <a:r>
              <a:rPr sz="600" spc="-95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790000"/>
                </a:solidFill>
                <a:latin typeface="Arial MT"/>
                <a:cs typeface="Arial MT"/>
              </a:rPr>
              <a:t>/</a:t>
            </a:r>
            <a:r>
              <a:rPr sz="600" spc="80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790000"/>
                </a:solidFill>
                <a:latin typeface="Arial MT"/>
                <a:cs typeface="Arial MT"/>
              </a:rPr>
              <a:t>11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C368160-D0D1-427F-ABC1-0D77E2866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0338" y="3151188"/>
            <a:ext cx="163512" cy="163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45"/>
    </mc:Choice>
    <mc:Fallback>
      <p:transition spd="slow" advTm="34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195"/>
            <a:ext cx="4608830" cy="350520"/>
          </a:xfrm>
          <a:custGeom>
            <a:avLst/>
            <a:gdLst/>
            <a:ahLst/>
            <a:cxnLst/>
            <a:rect l="l" t="t" r="r" b="b"/>
            <a:pathLst>
              <a:path w="4608830" h="350520">
                <a:moveTo>
                  <a:pt x="4608322" y="0"/>
                </a:moveTo>
                <a:lnTo>
                  <a:pt x="0" y="0"/>
                </a:lnTo>
                <a:lnTo>
                  <a:pt x="0" y="350278"/>
                </a:lnTo>
                <a:lnTo>
                  <a:pt x="4608322" y="350278"/>
                </a:lnTo>
                <a:lnTo>
                  <a:pt x="460832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931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Objectives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3319273"/>
            <a:ext cx="1536065" cy="137160"/>
          </a:xfrm>
          <a:custGeom>
            <a:avLst/>
            <a:gdLst/>
            <a:ahLst/>
            <a:cxnLst/>
            <a:rect l="l" t="t" r="r" b="b"/>
            <a:pathLst>
              <a:path w="1536065" h="137160">
                <a:moveTo>
                  <a:pt x="1536065" y="0"/>
                </a:moveTo>
                <a:lnTo>
                  <a:pt x="0" y="0"/>
                </a:lnTo>
                <a:lnTo>
                  <a:pt x="0" y="136779"/>
                </a:lnTo>
                <a:lnTo>
                  <a:pt x="1536065" y="136779"/>
                </a:lnTo>
                <a:lnTo>
                  <a:pt x="1536065" y="0"/>
                </a:lnTo>
                <a:close/>
              </a:path>
            </a:pathLst>
          </a:custGeom>
          <a:solidFill>
            <a:srgbClr val="A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2383" y="3319273"/>
            <a:ext cx="1536065" cy="137160"/>
          </a:xfrm>
          <a:custGeom>
            <a:avLst/>
            <a:gdLst/>
            <a:ahLst/>
            <a:cxnLst/>
            <a:rect l="l" t="t" r="r" b="b"/>
            <a:pathLst>
              <a:path w="1536064" h="137160">
                <a:moveTo>
                  <a:pt x="1536065" y="0"/>
                </a:moveTo>
                <a:lnTo>
                  <a:pt x="0" y="0"/>
                </a:lnTo>
                <a:lnTo>
                  <a:pt x="0" y="136779"/>
                </a:lnTo>
                <a:lnTo>
                  <a:pt x="1536065" y="136779"/>
                </a:lnTo>
                <a:lnTo>
                  <a:pt x="1536065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36191" y="3319273"/>
            <a:ext cx="1536065" cy="137160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25"/>
              </a:lnSpc>
            </a:pPr>
            <a:r>
              <a:rPr sz="1200" spc="-40" dirty="0">
                <a:solidFill>
                  <a:srgbClr val="F1F1F1"/>
                </a:solidFill>
                <a:latin typeface="Arial MT"/>
                <a:cs typeface="Arial MT"/>
              </a:rPr>
              <a:t>In8</a:t>
            </a:r>
            <a:r>
              <a:rPr sz="1200" spc="-130" dirty="0">
                <a:solidFill>
                  <a:srgbClr val="F1F1F1"/>
                </a:solidFill>
                <a:latin typeface="Arial MT"/>
                <a:cs typeface="Arial MT"/>
              </a:rPr>
              <a:t>t</a:t>
            </a:r>
            <a:r>
              <a:rPr sz="600" spc="-360" dirty="0">
                <a:solidFill>
                  <a:srgbClr val="8E0000"/>
                </a:solidFill>
                <a:latin typeface="Arial MT"/>
                <a:cs typeface="Arial MT"/>
              </a:rPr>
              <a:t>R</a:t>
            </a:r>
            <a:r>
              <a:rPr sz="1200" spc="-525" dirty="0">
                <a:solidFill>
                  <a:srgbClr val="F1F1F1"/>
                </a:solidFill>
                <a:latin typeface="Arial MT"/>
                <a:cs typeface="Arial MT"/>
              </a:rPr>
              <a:t>R</a:t>
            </a:r>
            <a:r>
              <a:rPr sz="600" spc="-15" dirty="0">
                <a:solidFill>
                  <a:srgbClr val="8E0000"/>
                </a:solidFill>
                <a:latin typeface="Arial MT"/>
                <a:cs typeface="Arial MT"/>
              </a:rPr>
              <a:t>e</a:t>
            </a:r>
            <a:r>
              <a:rPr sz="600" spc="-160" dirty="0">
                <a:solidFill>
                  <a:srgbClr val="8E0000"/>
                </a:solidFill>
                <a:latin typeface="Arial MT"/>
                <a:cs typeface="Arial MT"/>
              </a:rPr>
              <a:t>s</a:t>
            </a:r>
            <a:r>
              <a:rPr sz="1200" spc="-520" dirty="0">
                <a:solidFill>
                  <a:srgbClr val="F1F1F1"/>
                </a:solidFill>
                <a:latin typeface="Arial MT"/>
                <a:cs typeface="Arial MT"/>
              </a:rPr>
              <a:t>e</a:t>
            </a:r>
            <a:r>
              <a:rPr sz="600" spc="-5" dirty="0">
                <a:solidFill>
                  <a:srgbClr val="8E0000"/>
                </a:solidFill>
                <a:latin typeface="Arial MT"/>
                <a:cs typeface="Arial MT"/>
              </a:rPr>
              <a:t>u</a:t>
            </a:r>
            <a:r>
              <a:rPr sz="600" spc="-30" dirty="0">
                <a:solidFill>
                  <a:srgbClr val="8E0000"/>
                </a:solidFill>
                <a:latin typeface="Arial MT"/>
                <a:cs typeface="Arial MT"/>
              </a:rPr>
              <a:t>m</a:t>
            </a:r>
            <a:r>
              <a:rPr sz="600" spc="-5" dirty="0">
                <a:solidFill>
                  <a:srgbClr val="8E0000"/>
                </a:solidFill>
                <a:latin typeface="Arial MT"/>
                <a:cs typeface="Arial MT"/>
              </a:rPr>
              <a:t>e</a:t>
            </a:r>
            <a:r>
              <a:rPr sz="600" spc="2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Sorter</a:t>
            </a:r>
            <a:r>
              <a:rPr sz="600" spc="-1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Using </a:t>
            </a:r>
            <a:r>
              <a:rPr sz="600" spc="-25" dirty="0">
                <a:solidFill>
                  <a:srgbClr val="8E0000"/>
                </a:solidFill>
                <a:latin typeface="Arial MT"/>
                <a:cs typeface="Arial MT"/>
              </a:rPr>
              <a:t>NLP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274" y="3333394"/>
            <a:ext cx="11576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1F1F1"/>
                </a:solidFill>
                <a:latin typeface="Arial MT"/>
                <a:cs typeface="Arial MT"/>
              </a:rPr>
              <a:t>KAJAL</a:t>
            </a: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5" dirty="0">
                <a:solidFill>
                  <a:srgbClr val="F1F1F1"/>
                </a:solidFill>
                <a:latin typeface="Arial MT"/>
                <a:cs typeface="Arial MT"/>
              </a:rPr>
              <a:t>GARG</a:t>
            </a: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 ,</a:t>
            </a:r>
            <a:r>
              <a:rPr sz="600" spc="9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0" dirty="0">
                <a:solidFill>
                  <a:srgbClr val="F1F1F1"/>
                </a:solidFill>
                <a:latin typeface="Arial MT"/>
                <a:cs typeface="Arial MT"/>
              </a:rPr>
              <a:t>REKHA</a:t>
            </a:r>
            <a:r>
              <a:rPr sz="600" spc="12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5" dirty="0">
                <a:solidFill>
                  <a:srgbClr val="F1F1F1"/>
                </a:solidFill>
                <a:latin typeface="Arial MT"/>
                <a:cs typeface="Arial MT"/>
              </a:rPr>
              <a:t>KUMAYAN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7810" y="3333394"/>
            <a:ext cx="3213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ENSI152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1744" y="3333394"/>
            <a:ext cx="1930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3</a:t>
            </a:r>
            <a:r>
              <a:rPr sz="600" spc="-70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790000"/>
                </a:solidFill>
                <a:latin typeface="Arial MT"/>
                <a:cs typeface="Arial MT"/>
              </a:rPr>
              <a:t>/</a:t>
            </a:r>
            <a:r>
              <a:rPr sz="600" spc="-80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790000"/>
                </a:solidFill>
                <a:latin typeface="Arial MT"/>
                <a:cs typeface="Arial MT"/>
              </a:rPr>
              <a:t>11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6471" y="862857"/>
            <a:ext cx="3757929" cy="15449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440"/>
              </a:spcBef>
              <a:buFont typeface="Wingdings"/>
              <a:buChar char=""/>
              <a:tabLst>
                <a:tab pos="184785" algn="l"/>
              </a:tabLst>
            </a:pPr>
            <a:r>
              <a:rPr sz="1100" dirty="0">
                <a:latin typeface="Arial MT"/>
                <a:cs typeface="Arial MT"/>
              </a:rPr>
              <a:t>Improve</a:t>
            </a:r>
            <a:r>
              <a:rPr sz="1100" spc="105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105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accuracy</a:t>
            </a:r>
            <a:r>
              <a:rPr sz="1100" spc="110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of</a:t>
            </a:r>
            <a:r>
              <a:rPr sz="1100" spc="114" dirty="0">
                <a:latin typeface="Arial MT"/>
                <a:cs typeface="Arial MT"/>
              </a:rPr>
              <a:t>  </a:t>
            </a:r>
            <a:r>
              <a:rPr sz="1100" spc="-25" dirty="0">
                <a:latin typeface="Arial MT"/>
                <a:cs typeface="Arial MT"/>
              </a:rPr>
              <a:t>candidate-</a:t>
            </a:r>
            <a:r>
              <a:rPr sz="1100" dirty="0">
                <a:latin typeface="Arial MT"/>
                <a:cs typeface="Arial MT"/>
              </a:rPr>
              <a:t>job</a:t>
            </a:r>
            <a:r>
              <a:rPr sz="1100" spc="110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matching</a:t>
            </a:r>
            <a:r>
              <a:rPr sz="1100" spc="125" dirty="0">
                <a:latin typeface="Arial MT"/>
                <a:cs typeface="Arial MT"/>
              </a:rPr>
              <a:t>  </a:t>
            </a:r>
            <a:r>
              <a:rPr sz="1100" spc="-25" dirty="0">
                <a:latin typeface="Arial MT"/>
                <a:cs typeface="Arial MT"/>
              </a:rPr>
              <a:t>by</a:t>
            </a:r>
            <a:endParaRPr sz="11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  <a:spcBef>
                <a:spcPts val="340"/>
              </a:spcBef>
            </a:pPr>
            <a:r>
              <a:rPr sz="1100" spc="-10" dirty="0">
                <a:latin typeface="Arial MT"/>
                <a:cs typeface="Arial MT"/>
              </a:rPr>
              <a:t>leveraging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advanced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NLP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techniques.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1100">
              <a:latin typeface="Arial MT"/>
              <a:cs typeface="Arial MT"/>
            </a:endParaRPr>
          </a:p>
          <a:p>
            <a:pPr marL="183515" marR="5080" indent="-171450">
              <a:lnSpc>
                <a:spcPct val="125600"/>
              </a:lnSpc>
              <a:spcBef>
                <a:spcPts val="5"/>
              </a:spcBef>
              <a:buFont typeface="Wingdings"/>
              <a:buChar char=""/>
              <a:tabLst>
                <a:tab pos="184785" algn="l"/>
              </a:tabLst>
            </a:pPr>
            <a:r>
              <a:rPr sz="1100" dirty="0">
                <a:latin typeface="Arial MT"/>
                <a:cs typeface="Arial MT"/>
              </a:rPr>
              <a:t>Streamline</a:t>
            </a:r>
            <a:r>
              <a:rPr sz="1100" spc="3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3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recruitment</a:t>
            </a:r>
            <a:r>
              <a:rPr sz="1100" spc="3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process</a:t>
            </a:r>
            <a:r>
              <a:rPr sz="1100" spc="3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to</a:t>
            </a:r>
            <a:r>
              <a:rPr sz="1100" spc="3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save</a:t>
            </a:r>
            <a:r>
              <a:rPr sz="1100" spc="3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time</a:t>
            </a:r>
            <a:r>
              <a:rPr sz="1100" spc="35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 	</a:t>
            </a:r>
            <a:r>
              <a:rPr sz="1100" spc="-10" dirty="0">
                <a:latin typeface="Arial MT"/>
                <a:cs typeface="Arial MT"/>
              </a:rPr>
              <a:t>resources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for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organization.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05"/>
              </a:spcBef>
              <a:buFont typeface="Wingdings"/>
              <a:buChar char=""/>
            </a:pPr>
            <a:endParaRPr sz="1100">
              <a:latin typeface="Arial MT"/>
              <a:cs typeface="Arial MT"/>
            </a:endParaRPr>
          </a:p>
          <a:p>
            <a:pPr marL="184150" indent="-171450">
              <a:lnSpc>
                <a:spcPct val="100000"/>
              </a:lnSpc>
              <a:buFont typeface="Wingdings"/>
              <a:buChar char=""/>
              <a:tabLst>
                <a:tab pos="184150" algn="l"/>
              </a:tabLst>
            </a:pPr>
            <a:r>
              <a:rPr sz="1100" spc="-10" dirty="0">
                <a:latin typeface="Arial MT"/>
                <a:cs typeface="Arial MT"/>
              </a:rPr>
              <a:t>Automate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resume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screening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using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NLP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techniques.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3FFDA81-4DC7-47AB-9B19-3561DA0A8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0338" y="3160638"/>
            <a:ext cx="154062" cy="154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17"/>
    </mc:Choice>
    <mc:Fallback>
      <p:transition spd="slow" advTm="24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195"/>
            <a:ext cx="4608830" cy="350520"/>
          </a:xfrm>
          <a:custGeom>
            <a:avLst/>
            <a:gdLst/>
            <a:ahLst/>
            <a:cxnLst/>
            <a:rect l="l" t="t" r="r" b="b"/>
            <a:pathLst>
              <a:path w="4608830" h="350520">
                <a:moveTo>
                  <a:pt x="4608322" y="0"/>
                </a:moveTo>
                <a:lnTo>
                  <a:pt x="0" y="0"/>
                </a:lnTo>
                <a:lnTo>
                  <a:pt x="0" y="350278"/>
                </a:lnTo>
                <a:lnTo>
                  <a:pt x="4608322" y="350278"/>
                </a:lnTo>
                <a:lnTo>
                  <a:pt x="460832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577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Problem</a:t>
            </a:r>
            <a:r>
              <a:rPr spc="-70" dirty="0"/>
              <a:t> </a:t>
            </a:r>
            <a:r>
              <a:rPr spc="-25" dirty="0"/>
              <a:t>Statement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3343655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A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2383" y="3343655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318" y="3333394"/>
            <a:ext cx="11518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F1F1F1"/>
                </a:solidFill>
                <a:latin typeface="Arial MT"/>
                <a:cs typeface="Arial MT"/>
              </a:rPr>
              <a:t>KAJAL</a:t>
            </a:r>
            <a:r>
              <a:rPr sz="600" spc="9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5" dirty="0">
                <a:solidFill>
                  <a:srgbClr val="F1F1F1"/>
                </a:solidFill>
                <a:latin typeface="Arial MT"/>
                <a:cs typeface="Arial MT"/>
              </a:rPr>
              <a:t>GARG</a:t>
            </a: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 ,</a:t>
            </a:r>
            <a:r>
              <a:rPr sz="600" spc="8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0" dirty="0">
                <a:solidFill>
                  <a:srgbClr val="F1F1F1"/>
                </a:solidFill>
                <a:latin typeface="Arial MT"/>
                <a:cs typeface="Arial MT"/>
              </a:rPr>
              <a:t>REKHA</a:t>
            </a:r>
            <a:r>
              <a:rPr sz="600" spc="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5" dirty="0">
                <a:solidFill>
                  <a:srgbClr val="F1F1F1"/>
                </a:solidFill>
                <a:latin typeface="Arial MT"/>
                <a:cs typeface="Arial MT"/>
              </a:rPr>
              <a:t>KUMAYAN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6191" y="3343655"/>
            <a:ext cx="1536065" cy="10985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6985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55"/>
              </a:spcBef>
            </a:pP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[Resume</a:t>
            </a:r>
            <a:r>
              <a:rPr sz="600" spc="-20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Sorter</a:t>
            </a:r>
            <a:r>
              <a:rPr sz="600" spc="-3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Using</a:t>
            </a:r>
            <a:r>
              <a:rPr sz="600" spc="-4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spc="-20" dirty="0">
                <a:solidFill>
                  <a:srgbClr val="8E0000"/>
                </a:solidFill>
                <a:latin typeface="Arial MT"/>
                <a:cs typeface="Arial MT"/>
              </a:rPr>
              <a:t>NLP]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7810" y="3333394"/>
            <a:ext cx="3213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ENSI152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1744" y="333339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4</a:t>
            </a:r>
            <a:r>
              <a:rPr sz="600" spc="-95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790000"/>
                </a:solidFill>
                <a:latin typeface="Arial MT"/>
                <a:cs typeface="Arial MT"/>
              </a:rPr>
              <a:t>/</a:t>
            </a:r>
            <a:r>
              <a:rPr sz="600" spc="80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790000"/>
                </a:solidFill>
                <a:latin typeface="Arial MT"/>
                <a:cs typeface="Arial MT"/>
              </a:rPr>
              <a:t>11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4830" y="824331"/>
            <a:ext cx="3893185" cy="1309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3515" marR="5080" indent="-171450" algn="just">
              <a:lnSpc>
                <a:spcPct val="125499"/>
              </a:lnSpc>
              <a:spcBef>
                <a:spcPts val="95"/>
              </a:spcBef>
              <a:buFont typeface="Wingdings"/>
              <a:buChar char=""/>
              <a:tabLst>
                <a:tab pos="184785" algn="l"/>
              </a:tabLst>
            </a:pPr>
            <a:r>
              <a:rPr sz="1100" dirty="0">
                <a:latin typeface="Arial MT"/>
                <a:cs typeface="Arial MT"/>
              </a:rPr>
              <a:t>According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to the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research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paper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b="1" i="1" dirty="0">
                <a:latin typeface="Arial"/>
                <a:cs typeface="Arial"/>
              </a:rPr>
              <a:t>"Resume</a:t>
            </a:r>
            <a:r>
              <a:rPr sz="1100" b="1" i="1" spc="10" dirty="0">
                <a:latin typeface="Arial"/>
                <a:cs typeface="Arial"/>
              </a:rPr>
              <a:t> </a:t>
            </a:r>
            <a:r>
              <a:rPr sz="1100" b="1" i="1" dirty="0">
                <a:latin typeface="Arial"/>
                <a:cs typeface="Arial"/>
              </a:rPr>
              <a:t>Screening</a:t>
            </a:r>
            <a:r>
              <a:rPr sz="1100" b="1" i="1" spc="5" dirty="0">
                <a:latin typeface="Arial"/>
                <a:cs typeface="Arial"/>
              </a:rPr>
              <a:t> </a:t>
            </a:r>
            <a:r>
              <a:rPr sz="1100" b="1" i="1" spc="-20" dirty="0">
                <a:latin typeface="Arial"/>
                <a:cs typeface="Arial"/>
              </a:rPr>
              <a:t>with 	</a:t>
            </a:r>
            <a:r>
              <a:rPr sz="1100" b="1" i="1" spc="-10" dirty="0">
                <a:latin typeface="Arial"/>
                <a:cs typeface="Arial"/>
              </a:rPr>
              <a:t>NLP"</a:t>
            </a:r>
            <a:r>
              <a:rPr sz="1100" b="1" spc="-10" dirty="0">
                <a:latin typeface="Arial"/>
                <a:cs typeface="Arial"/>
              </a:rPr>
              <a:t>(2024)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,</a:t>
            </a:r>
            <a:r>
              <a:rPr sz="1100" b="1" spc="-75" dirty="0">
                <a:latin typeface="Arial"/>
                <a:cs typeface="Arial"/>
              </a:rPr>
              <a:t> </a:t>
            </a:r>
            <a:r>
              <a:rPr sz="1100" spc="-10" dirty="0">
                <a:latin typeface="Arial MT"/>
                <a:cs typeface="Arial MT"/>
              </a:rPr>
              <a:t>Alphanumeric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Journal</a:t>
            </a:r>
            <a:r>
              <a:rPr sz="1100" b="1" spc="-10" dirty="0"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183515" marR="6350" indent="-171450" algn="just">
              <a:lnSpc>
                <a:spcPct val="125099"/>
              </a:lnSpc>
              <a:spcBef>
                <a:spcPts val="90"/>
              </a:spcBef>
              <a:buFont typeface="Wingdings"/>
              <a:buChar char=""/>
              <a:tabLst>
                <a:tab pos="184785" algn="l"/>
              </a:tabLst>
            </a:pPr>
            <a:r>
              <a:rPr sz="1100" dirty="0">
                <a:latin typeface="Arial MT"/>
                <a:cs typeface="Arial MT"/>
              </a:rPr>
              <a:t>Existing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systems</a:t>
            </a:r>
            <a:r>
              <a:rPr sz="1100" spc="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face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challenges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such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as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handling</a:t>
            </a:r>
            <a:r>
              <a:rPr sz="1100" spc="7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diverse 	</a:t>
            </a:r>
            <a:r>
              <a:rPr sz="1100" dirty="0">
                <a:latin typeface="Arial MT"/>
                <a:cs typeface="Arial MT"/>
              </a:rPr>
              <a:t>resume</a:t>
            </a:r>
            <a:r>
              <a:rPr sz="1100" spc="140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formats,</a:t>
            </a:r>
            <a:r>
              <a:rPr sz="1100" spc="155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inconsistent</a:t>
            </a:r>
            <a:r>
              <a:rPr sz="1100" spc="150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terminologies,</a:t>
            </a:r>
            <a:r>
              <a:rPr sz="1100" spc="150" dirty="0">
                <a:latin typeface="Arial MT"/>
                <a:cs typeface="Arial MT"/>
              </a:rPr>
              <a:t> 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155" dirty="0">
                <a:latin typeface="Arial MT"/>
                <a:cs typeface="Arial MT"/>
              </a:rPr>
              <a:t>  </a:t>
            </a:r>
            <a:r>
              <a:rPr sz="1100" spc="-20" dirty="0">
                <a:latin typeface="Arial MT"/>
                <a:cs typeface="Arial MT"/>
              </a:rPr>
              <a:t>poor 	</a:t>
            </a:r>
            <a:r>
              <a:rPr sz="1100" spc="-10" dirty="0">
                <a:latin typeface="Arial MT"/>
                <a:cs typeface="Arial MT"/>
              </a:rPr>
              <a:t>semantic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matching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with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job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descriptions.</a:t>
            </a:r>
            <a:endParaRPr sz="1100">
              <a:latin typeface="Arial MT"/>
              <a:cs typeface="Arial MT"/>
            </a:endParaRPr>
          </a:p>
          <a:p>
            <a:pPr marL="184150" indent="-171450" algn="just">
              <a:lnSpc>
                <a:spcPct val="100000"/>
              </a:lnSpc>
              <a:spcBef>
                <a:spcPts val="434"/>
              </a:spcBef>
              <a:buFont typeface="Wingdings"/>
              <a:buChar char=""/>
              <a:tabLst>
                <a:tab pos="184150" algn="l"/>
              </a:tabLst>
            </a:pPr>
            <a:r>
              <a:rPr sz="1100" dirty="0">
                <a:latin typeface="Arial MT"/>
                <a:cs typeface="Arial MT"/>
              </a:rPr>
              <a:t>Scalability</a:t>
            </a:r>
            <a:r>
              <a:rPr sz="1100" spc="4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issues,</a:t>
            </a:r>
            <a:r>
              <a:rPr sz="1100" spc="4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biases</a:t>
            </a:r>
            <a:r>
              <a:rPr sz="1100" spc="4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</a:t>
            </a:r>
            <a:r>
              <a:rPr sz="1100" spc="4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evaluation,</a:t>
            </a:r>
            <a:r>
              <a:rPr sz="1100" spc="4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44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difficulties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5597" y="2108680"/>
            <a:ext cx="2884170" cy="4445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25"/>
              </a:spcBef>
              <a:tabLst>
                <a:tab pos="441325" algn="l"/>
                <a:tab pos="1325880" algn="l"/>
                <a:tab pos="2086610" algn="l"/>
                <a:tab pos="2665730" algn="l"/>
              </a:tabLst>
            </a:pPr>
            <a:r>
              <a:rPr sz="1100" spc="-20" dirty="0">
                <a:latin typeface="Arial MT"/>
                <a:cs typeface="Arial MT"/>
              </a:rPr>
              <a:t>with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10" dirty="0">
                <a:latin typeface="Arial MT"/>
                <a:cs typeface="Arial MT"/>
              </a:rPr>
              <a:t>recruitment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10" dirty="0">
                <a:latin typeface="Arial MT"/>
                <a:cs typeface="Arial MT"/>
              </a:rPr>
              <a:t>platforms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10" dirty="0">
                <a:latin typeface="Arial MT"/>
                <a:cs typeface="Arial MT"/>
              </a:rPr>
              <a:t>hinder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25" dirty="0">
                <a:latin typeface="Arial MT"/>
                <a:cs typeface="Arial MT"/>
              </a:rPr>
              <a:t>the</a:t>
            </a:r>
            <a:endParaRPr sz="1100">
              <a:latin typeface="Arial MT"/>
              <a:cs typeface="Arial MT"/>
            </a:endParaRPr>
          </a:p>
          <a:p>
            <a:pPr marR="7620" algn="r">
              <a:lnSpc>
                <a:spcPct val="100000"/>
              </a:lnSpc>
              <a:spcBef>
                <a:spcPts val="330"/>
              </a:spcBef>
              <a:tabLst>
                <a:tab pos="382270" algn="l"/>
                <a:tab pos="1017905" algn="l"/>
                <a:tab pos="1287780" algn="l"/>
                <a:tab pos="2087880" algn="l"/>
              </a:tabLst>
            </a:pPr>
            <a:r>
              <a:rPr sz="1100" spc="-25" dirty="0">
                <a:latin typeface="Arial MT"/>
                <a:cs typeface="Arial MT"/>
              </a:rPr>
              <a:t>and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10" dirty="0">
                <a:latin typeface="Arial MT"/>
                <a:cs typeface="Arial MT"/>
              </a:rPr>
              <a:t>fairness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25" dirty="0">
                <a:latin typeface="Arial MT"/>
                <a:cs typeface="Arial MT"/>
              </a:rPr>
              <a:t>of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10" dirty="0">
                <a:latin typeface="Arial MT"/>
                <a:cs typeface="Arial MT"/>
              </a:rPr>
              <a:t>automated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10" dirty="0">
                <a:latin typeface="Arial MT"/>
                <a:cs typeface="Arial MT"/>
              </a:rPr>
              <a:t>shortlisting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7042" y="2108680"/>
            <a:ext cx="824230" cy="654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95"/>
              </a:spcBef>
            </a:pPr>
            <a:r>
              <a:rPr sz="1100" spc="-10" dirty="0">
                <a:latin typeface="Arial MT"/>
                <a:cs typeface="Arial MT"/>
              </a:rPr>
              <a:t>integrating </a:t>
            </a:r>
            <a:r>
              <a:rPr sz="1100" spc="-20" dirty="0">
                <a:latin typeface="Arial MT"/>
                <a:cs typeface="Arial MT"/>
              </a:rPr>
              <a:t>effectiveness </a:t>
            </a:r>
            <a:r>
              <a:rPr sz="1100" spc="-10" dirty="0">
                <a:latin typeface="Arial MT"/>
                <a:cs typeface="Arial MT"/>
              </a:rPr>
              <a:t>processes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3AA6D60-E292-4AC9-9E84-6B9544BED9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0338" y="3047022"/>
            <a:ext cx="267677" cy="267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52"/>
    </mc:Choice>
    <mc:Fallback>
      <p:transition spd="slow" advTm="36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071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Methodology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355847"/>
            <a:ext cx="1536065" cy="105410"/>
          </a:xfrm>
          <a:custGeom>
            <a:avLst/>
            <a:gdLst/>
            <a:ahLst/>
            <a:cxnLst/>
            <a:rect l="l" t="t" r="r" b="b"/>
            <a:pathLst>
              <a:path w="1536065" h="105410">
                <a:moveTo>
                  <a:pt x="1536065" y="0"/>
                </a:moveTo>
                <a:lnTo>
                  <a:pt x="0" y="0"/>
                </a:lnTo>
                <a:lnTo>
                  <a:pt x="0" y="105156"/>
                </a:lnTo>
                <a:lnTo>
                  <a:pt x="1536065" y="105156"/>
                </a:lnTo>
                <a:lnTo>
                  <a:pt x="1536065" y="0"/>
                </a:lnTo>
                <a:close/>
              </a:path>
            </a:pathLst>
          </a:custGeom>
          <a:solidFill>
            <a:srgbClr val="A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2383" y="3355847"/>
            <a:ext cx="1536065" cy="105410"/>
          </a:xfrm>
          <a:custGeom>
            <a:avLst/>
            <a:gdLst/>
            <a:ahLst/>
            <a:cxnLst/>
            <a:rect l="l" t="t" r="r" b="b"/>
            <a:pathLst>
              <a:path w="1536064" h="105410">
                <a:moveTo>
                  <a:pt x="1536065" y="0"/>
                </a:moveTo>
                <a:lnTo>
                  <a:pt x="0" y="0"/>
                </a:lnTo>
                <a:lnTo>
                  <a:pt x="0" y="105156"/>
                </a:lnTo>
                <a:lnTo>
                  <a:pt x="1536065" y="105156"/>
                </a:lnTo>
                <a:lnTo>
                  <a:pt x="1536065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21078" y="3257194"/>
            <a:ext cx="3575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our</a:t>
            </a:r>
            <a:r>
              <a:rPr sz="600" spc="1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20" dirty="0">
                <a:solidFill>
                  <a:srgbClr val="F1F1F1"/>
                </a:solidFill>
                <a:latin typeface="Arial MT"/>
                <a:cs typeface="Arial MT"/>
              </a:rPr>
              <a:t>Name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58" y="3333394"/>
            <a:ext cx="11271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F1F1F1"/>
                </a:solidFill>
                <a:latin typeface="Arial MT"/>
                <a:cs typeface="Arial MT"/>
              </a:rPr>
              <a:t>KAJAL</a:t>
            </a:r>
            <a:r>
              <a:rPr sz="600" spc="1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5" dirty="0">
                <a:solidFill>
                  <a:srgbClr val="F1F1F1"/>
                </a:solidFill>
                <a:latin typeface="Arial MT"/>
                <a:cs typeface="Arial MT"/>
              </a:rPr>
              <a:t>GARG</a:t>
            </a:r>
            <a:r>
              <a:rPr sz="600" spc="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,</a:t>
            </a:r>
            <a:r>
              <a:rPr sz="600" spc="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0" dirty="0">
                <a:solidFill>
                  <a:srgbClr val="F1F1F1"/>
                </a:solidFill>
                <a:latin typeface="Arial MT"/>
                <a:cs typeface="Arial MT"/>
              </a:rPr>
              <a:t>REKHA</a:t>
            </a:r>
            <a:r>
              <a:rPr sz="600" spc="1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5" dirty="0">
                <a:solidFill>
                  <a:srgbClr val="F1F1F1"/>
                </a:solidFill>
                <a:latin typeface="Arial MT"/>
                <a:cs typeface="Arial MT"/>
              </a:rPr>
              <a:t>KUMAYAN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6191" y="3355847"/>
            <a:ext cx="1536065" cy="105410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0" rIns="0" bIns="0" rtlCol="0">
            <a:spAutoFit/>
          </a:bodyPr>
          <a:lstStyle/>
          <a:p>
            <a:pPr marL="347345">
              <a:lnSpc>
                <a:spcPts val="645"/>
              </a:lnSpc>
            </a:pP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Resume</a:t>
            </a:r>
            <a:r>
              <a:rPr sz="600" spc="-1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Sorter</a:t>
            </a:r>
            <a:r>
              <a:rPr sz="600" spc="-40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Using</a:t>
            </a:r>
            <a:r>
              <a:rPr sz="600" spc="-30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 MT"/>
                <a:cs typeface="Arial MT"/>
              </a:rPr>
              <a:t>NLP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7810" y="3333394"/>
            <a:ext cx="3213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ENSI152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1744" y="333339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5</a:t>
            </a:r>
            <a:r>
              <a:rPr sz="600" spc="-95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790000"/>
                </a:solidFill>
                <a:latin typeface="Arial MT"/>
                <a:cs typeface="Arial MT"/>
              </a:rPr>
              <a:t>/</a:t>
            </a:r>
            <a:r>
              <a:rPr sz="600" spc="80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790000"/>
                </a:solidFill>
                <a:latin typeface="Arial MT"/>
                <a:cs typeface="Arial MT"/>
              </a:rPr>
              <a:t>11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689" y="829817"/>
            <a:ext cx="1751330" cy="327660"/>
          </a:xfrm>
          <a:prstGeom prst="rect">
            <a:avLst/>
          </a:prstGeom>
          <a:solidFill>
            <a:srgbClr val="EDEBE0"/>
          </a:solidFill>
          <a:ln w="25908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400685">
              <a:lnSpc>
                <a:spcPct val="100000"/>
              </a:lnSpc>
              <a:spcBef>
                <a:spcPts val="595"/>
              </a:spcBef>
            </a:pPr>
            <a:r>
              <a:rPr sz="1100" dirty="0">
                <a:latin typeface="Arial MT"/>
                <a:cs typeface="Arial MT"/>
              </a:rPr>
              <a:t>Data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Collection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46782" y="823721"/>
            <a:ext cx="2007235" cy="350520"/>
          </a:xfrm>
          <a:prstGeom prst="rect">
            <a:avLst/>
          </a:prstGeom>
          <a:solidFill>
            <a:srgbClr val="EDEBE0"/>
          </a:solidFill>
          <a:ln w="25907">
            <a:solidFill>
              <a:srgbClr val="000000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399415">
              <a:lnSpc>
                <a:spcPct val="100000"/>
              </a:lnSpc>
              <a:spcBef>
                <a:spcPts val="505"/>
              </a:spcBef>
            </a:pPr>
            <a:r>
              <a:rPr sz="1100" dirty="0">
                <a:latin typeface="Arial MT"/>
                <a:cs typeface="Arial MT"/>
              </a:rPr>
              <a:t>Text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Preprocessing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73145" y="1814321"/>
            <a:ext cx="1287780" cy="317500"/>
          </a:xfrm>
          <a:prstGeom prst="rect">
            <a:avLst/>
          </a:prstGeom>
          <a:solidFill>
            <a:srgbClr val="EDEBE0"/>
          </a:solidFill>
          <a:ln w="25907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80"/>
              </a:spcBef>
            </a:pPr>
            <a:r>
              <a:rPr sz="1100" dirty="0">
                <a:latin typeface="Arial MT"/>
                <a:cs typeface="Arial MT"/>
              </a:rPr>
              <a:t>Train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ML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Model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313" y="1821941"/>
            <a:ext cx="1751330" cy="317500"/>
          </a:xfrm>
          <a:prstGeom prst="rect">
            <a:avLst/>
          </a:prstGeom>
          <a:solidFill>
            <a:srgbClr val="EDEBE0"/>
          </a:solidFill>
          <a:ln w="25908">
            <a:solidFill>
              <a:srgbClr val="00000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555"/>
              </a:spcBef>
            </a:pPr>
            <a:r>
              <a:rPr sz="1100" dirty="0">
                <a:latin typeface="Arial MT"/>
                <a:cs typeface="Arial MT"/>
              </a:rPr>
              <a:t>Resume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Classification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6244" y="1727707"/>
            <a:ext cx="647700" cy="475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9530" algn="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Feature</a:t>
            </a:r>
            <a:endParaRPr sz="11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00"/>
              </a:spcBef>
            </a:pPr>
            <a:r>
              <a:rPr sz="1100" spc="-10" dirty="0">
                <a:latin typeface="Arial MT"/>
                <a:cs typeface="Arial MT"/>
              </a:rPr>
              <a:t>Extraction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37004" y="960119"/>
            <a:ext cx="509905" cy="76200"/>
          </a:xfrm>
          <a:custGeom>
            <a:avLst/>
            <a:gdLst/>
            <a:ahLst/>
            <a:cxnLst/>
            <a:rect l="l" t="t" r="r" b="b"/>
            <a:pathLst>
              <a:path w="509905" h="76200">
                <a:moveTo>
                  <a:pt x="433196" y="0"/>
                </a:moveTo>
                <a:lnTo>
                  <a:pt x="433196" y="76200"/>
                </a:lnTo>
                <a:lnTo>
                  <a:pt x="496696" y="44450"/>
                </a:lnTo>
                <a:lnTo>
                  <a:pt x="445896" y="44450"/>
                </a:lnTo>
                <a:lnTo>
                  <a:pt x="445896" y="31750"/>
                </a:lnTo>
                <a:lnTo>
                  <a:pt x="496696" y="31750"/>
                </a:lnTo>
                <a:lnTo>
                  <a:pt x="433196" y="0"/>
                </a:lnTo>
                <a:close/>
              </a:path>
              <a:path w="509905" h="76200">
                <a:moveTo>
                  <a:pt x="43319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33196" y="44450"/>
                </a:lnTo>
                <a:lnTo>
                  <a:pt x="433196" y="31750"/>
                </a:lnTo>
                <a:close/>
              </a:path>
              <a:path w="509905" h="76200">
                <a:moveTo>
                  <a:pt x="496696" y="31750"/>
                </a:moveTo>
                <a:lnTo>
                  <a:pt x="445896" y="31750"/>
                </a:lnTo>
                <a:lnTo>
                  <a:pt x="445896" y="44450"/>
                </a:lnTo>
                <a:lnTo>
                  <a:pt x="496696" y="44450"/>
                </a:lnTo>
                <a:lnTo>
                  <a:pt x="509396" y="38100"/>
                </a:lnTo>
                <a:lnTo>
                  <a:pt x="49669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24250" y="1173479"/>
            <a:ext cx="76200" cy="642620"/>
          </a:xfrm>
          <a:custGeom>
            <a:avLst/>
            <a:gdLst/>
            <a:ahLst/>
            <a:cxnLst/>
            <a:rect l="l" t="t" r="r" b="b"/>
            <a:pathLst>
              <a:path w="76200" h="642619">
                <a:moveTo>
                  <a:pt x="0" y="565657"/>
                </a:moveTo>
                <a:lnTo>
                  <a:pt x="37337" y="642238"/>
                </a:lnTo>
                <a:lnTo>
                  <a:pt x="69820" y="578866"/>
                </a:lnTo>
                <a:lnTo>
                  <a:pt x="44323" y="578866"/>
                </a:lnTo>
                <a:lnTo>
                  <a:pt x="31623" y="578738"/>
                </a:lnTo>
                <a:lnTo>
                  <a:pt x="31742" y="566102"/>
                </a:lnTo>
                <a:lnTo>
                  <a:pt x="44443" y="566102"/>
                </a:lnTo>
                <a:lnTo>
                  <a:pt x="0" y="565657"/>
                </a:lnTo>
                <a:close/>
              </a:path>
              <a:path w="76200" h="642619">
                <a:moveTo>
                  <a:pt x="49784" y="0"/>
                </a:moveTo>
                <a:lnTo>
                  <a:pt x="37084" y="0"/>
                </a:lnTo>
                <a:lnTo>
                  <a:pt x="31746" y="565657"/>
                </a:lnTo>
                <a:lnTo>
                  <a:pt x="31623" y="578738"/>
                </a:lnTo>
                <a:lnTo>
                  <a:pt x="44323" y="578866"/>
                </a:lnTo>
                <a:lnTo>
                  <a:pt x="49784" y="0"/>
                </a:lnTo>
                <a:close/>
              </a:path>
              <a:path w="76200" h="642619">
                <a:moveTo>
                  <a:pt x="44443" y="566102"/>
                </a:moveTo>
                <a:lnTo>
                  <a:pt x="44323" y="578866"/>
                </a:lnTo>
                <a:lnTo>
                  <a:pt x="69820" y="578866"/>
                </a:lnTo>
                <a:lnTo>
                  <a:pt x="76200" y="566419"/>
                </a:lnTo>
                <a:lnTo>
                  <a:pt x="44443" y="566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1936" y="2138171"/>
            <a:ext cx="76200" cy="502920"/>
          </a:xfrm>
          <a:custGeom>
            <a:avLst/>
            <a:gdLst/>
            <a:ahLst/>
            <a:cxnLst/>
            <a:rect l="l" t="t" r="r" b="b"/>
            <a:pathLst>
              <a:path w="76200" h="502919">
                <a:moveTo>
                  <a:pt x="31750" y="426135"/>
                </a:moveTo>
                <a:lnTo>
                  <a:pt x="0" y="426135"/>
                </a:lnTo>
                <a:lnTo>
                  <a:pt x="38100" y="502335"/>
                </a:lnTo>
                <a:lnTo>
                  <a:pt x="69850" y="438835"/>
                </a:lnTo>
                <a:lnTo>
                  <a:pt x="31750" y="438835"/>
                </a:lnTo>
                <a:lnTo>
                  <a:pt x="31750" y="426135"/>
                </a:lnTo>
                <a:close/>
              </a:path>
              <a:path w="76200" h="502919">
                <a:moveTo>
                  <a:pt x="44450" y="0"/>
                </a:moveTo>
                <a:lnTo>
                  <a:pt x="31750" y="0"/>
                </a:lnTo>
                <a:lnTo>
                  <a:pt x="31750" y="438835"/>
                </a:lnTo>
                <a:lnTo>
                  <a:pt x="44450" y="438835"/>
                </a:lnTo>
                <a:lnTo>
                  <a:pt x="44450" y="0"/>
                </a:lnTo>
                <a:close/>
              </a:path>
              <a:path w="76200" h="502919">
                <a:moveTo>
                  <a:pt x="76200" y="426135"/>
                </a:moveTo>
                <a:lnTo>
                  <a:pt x="44450" y="426135"/>
                </a:lnTo>
                <a:lnTo>
                  <a:pt x="44450" y="438835"/>
                </a:lnTo>
                <a:lnTo>
                  <a:pt x="69850" y="438835"/>
                </a:lnTo>
                <a:lnTo>
                  <a:pt x="76200" y="4261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76627" y="1921255"/>
            <a:ext cx="1095375" cy="76200"/>
          </a:xfrm>
          <a:custGeom>
            <a:avLst/>
            <a:gdLst/>
            <a:ahLst/>
            <a:cxnLst/>
            <a:rect l="l" t="t" r="r" b="b"/>
            <a:pathLst>
              <a:path w="1095375" h="76200">
                <a:moveTo>
                  <a:pt x="76708" y="0"/>
                </a:moveTo>
                <a:lnTo>
                  <a:pt x="0" y="37084"/>
                </a:lnTo>
                <a:lnTo>
                  <a:pt x="75692" y="76073"/>
                </a:lnTo>
                <a:lnTo>
                  <a:pt x="76114" y="44450"/>
                </a:lnTo>
                <a:lnTo>
                  <a:pt x="83600" y="44450"/>
                </a:lnTo>
                <a:lnTo>
                  <a:pt x="63373" y="44196"/>
                </a:lnTo>
                <a:lnTo>
                  <a:pt x="63515" y="37084"/>
                </a:lnTo>
                <a:lnTo>
                  <a:pt x="63627" y="31496"/>
                </a:lnTo>
                <a:lnTo>
                  <a:pt x="76287" y="31496"/>
                </a:lnTo>
                <a:lnTo>
                  <a:pt x="76708" y="0"/>
                </a:lnTo>
                <a:close/>
              </a:path>
              <a:path w="1095375" h="76200">
                <a:moveTo>
                  <a:pt x="76285" y="31654"/>
                </a:moveTo>
                <a:lnTo>
                  <a:pt x="76212" y="37084"/>
                </a:lnTo>
                <a:lnTo>
                  <a:pt x="76114" y="44450"/>
                </a:lnTo>
                <a:lnTo>
                  <a:pt x="83600" y="44450"/>
                </a:lnTo>
                <a:lnTo>
                  <a:pt x="1094994" y="57150"/>
                </a:lnTo>
                <a:lnTo>
                  <a:pt x="1095248" y="44450"/>
                </a:lnTo>
                <a:lnTo>
                  <a:pt x="76285" y="31654"/>
                </a:lnTo>
                <a:close/>
              </a:path>
              <a:path w="1095375" h="76200">
                <a:moveTo>
                  <a:pt x="63627" y="31496"/>
                </a:moveTo>
                <a:lnTo>
                  <a:pt x="63373" y="44196"/>
                </a:lnTo>
                <a:lnTo>
                  <a:pt x="83600" y="44450"/>
                </a:lnTo>
                <a:lnTo>
                  <a:pt x="76114" y="44450"/>
                </a:lnTo>
                <a:lnTo>
                  <a:pt x="76212" y="37084"/>
                </a:lnTo>
                <a:lnTo>
                  <a:pt x="76285" y="31654"/>
                </a:lnTo>
                <a:lnTo>
                  <a:pt x="63627" y="31496"/>
                </a:lnTo>
                <a:close/>
              </a:path>
              <a:path w="1095375" h="76200">
                <a:moveTo>
                  <a:pt x="76287" y="31496"/>
                </a:moveTo>
                <a:lnTo>
                  <a:pt x="63627" y="31496"/>
                </a:lnTo>
                <a:lnTo>
                  <a:pt x="76285" y="31654"/>
                </a:lnTo>
                <a:lnTo>
                  <a:pt x="76287" y="31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0201" y="2674111"/>
            <a:ext cx="6019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Accuracy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E805FE8-31D1-42AA-9B52-3AE78A4A4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0338" y="3074988"/>
            <a:ext cx="239712" cy="239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46"/>
    </mc:Choice>
    <mc:Fallback>
      <p:transition spd="slow" advTm="43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82" y="148288"/>
            <a:ext cx="4608830" cy="350520"/>
          </a:xfrm>
          <a:custGeom>
            <a:avLst/>
            <a:gdLst/>
            <a:ahLst/>
            <a:cxnLst/>
            <a:rect l="l" t="t" r="r" b="b"/>
            <a:pathLst>
              <a:path w="4608830" h="350520">
                <a:moveTo>
                  <a:pt x="4608322" y="0"/>
                </a:moveTo>
                <a:lnTo>
                  <a:pt x="0" y="0"/>
                </a:lnTo>
                <a:lnTo>
                  <a:pt x="0" y="350278"/>
                </a:lnTo>
                <a:lnTo>
                  <a:pt x="4608322" y="350278"/>
                </a:lnTo>
                <a:lnTo>
                  <a:pt x="460832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830" y="168909"/>
            <a:ext cx="2610485" cy="280076"/>
          </a:xfrm>
          <a:prstGeom prst="rect">
            <a:avLst/>
          </a:prstGeom>
        </p:spPr>
        <p:txBody>
          <a:bodyPr vert="horz" wrap="square" lIns="0" tIns="64007" rIns="0" bIns="0" rtlCol="0">
            <a:spAutoFit/>
          </a:bodyPr>
          <a:lstStyle/>
          <a:p>
            <a:pPr marL="451484" algn="l">
              <a:lnSpc>
                <a:spcPct val="100000"/>
              </a:lnSpc>
              <a:spcBef>
                <a:spcPts val="100"/>
              </a:spcBef>
            </a:pPr>
            <a:r>
              <a:rPr lang="en-IN" spc="-60" dirty="0"/>
              <a:t>            Output</a:t>
            </a:r>
            <a:endParaRPr spc="-40" dirty="0"/>
          </a:p>
        </p:txBody>
      </p:sp>
      <p:sp>
        <p:nvSpPr>
          <p:cNvPr id="4" name="object 4"/>
          <p:cNvSpPr/>
          <p:nvPr/>
        </p:nvSpPr>
        <p:spPr>
          <a:xfrm>
            <a:off x="0" y="3351275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5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A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2383" y="3351275"/>
            <a:ext cx="1536065" cy="109855"/>
          </a:xfrm>
          <a:custGeom>
            <a:avLst/>
            <a:gdLst/>
            <a:ahLst/>
            <a:cxnLst/>
            <a:rect l="l" t="t" r="r" b="b"/>
            <a:pathLst>
              <a:path w="1536064" h="109854">
                <a:moveTo>
                  <a:pt x="1536065" y="0"/>
                </a:moveTo>
                <a:lnTo>
                  <a:pt x="0" y="0"/>
                </a:lnTo>
                <a:lnTo>
                  <a:pt x="0" y="109424"/>
                </a:lnTo>
                <a:lnTo>
                  <a:pt x="1536065" y="109424"/>
                </a:lnTo>
                <a:lnTo>
                  <a:pt x="1536065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21078" y="3257194"/>
            <a:ext cx="1365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1F1F1"/>
                </a:solidFill>
                <a:latin typeface="Arial MT"/>
                <a:cs typeface="Arial MT"/>
              </a:rPr>
              <a:t>our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62" y="3333394"/>
            <a:ext cx="11518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0" dirty="0">
                <a:solidFill>
                  <a:srgbClr val="F1F1F1"/>
                </a:solidFill>
                <a:latin typeface="Arial MT"/>
                <a:cs typeface="Arial MT"/>
              </a:rPr>
              <a:t>KAJAL</a:t>
            </a:r>
            <a:r>
              <a:rPr sz="600" spc="1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45" dirty="0">
                <a:solidFill>
                  <a:srgbClr val="F1F1F1"/>
                </a:solidFill>
                <a:latin typeface="Arial MT"/>
                <a:cs typeface="Arial MT"/>
              </a:rPr>
              <a:t>GARG</a:t>
            </a:r>
            <a:r>
              <a:rPr sz="600" spc="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1F1F1"/>
                </a:solidFill>
                <a:latin typeface="Arial MT"/>
                <a:cs typeface="Arial MT"/>
              </a:rPr>
              <a:t>,</a:t>
            </a:r>
            <a:r>
              <a:rPr sz="600" spc="9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0" dirty="0">
                <a:solidFill>
                  <a:srgbClr val="F1F1F1"/>
                </a:solidFill>
                <a:latin typeface="Arial MT"/>
                <a:cs typeface="Arial MT"/>
              </a:rPr>
              <a:t>REKHA</a:t>
            </a:r>
            <a:r>
              <a:rPr sz="600" spc="114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600" spc="-35" dirty="0">
                <a:solidFill>
                  <a:srgbClr val="F1F1F1"/>
                </a:solidFill>
                <a:latin typeface="Arial MT"/>
                <a:cs typeface="Arial MT"/>
              </a:rPr>
              <a:t>KUMAYAN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6191" y="3351275"/>
            <a:ext cx="1536065" cy="109855"/>
          </a:xfrm>
          <a:prstGeom prst="rect">
            <a:avLst/>
          </a:prstGeom>
          <a:solidFill>
            <a:srgbClr val="EBEBEB"/>
          </a:solidFill>
        </p:spPr>
        <p:txBody>
          <a:bodyPr vert="horz" wrap="square" lIns="0" tIns="0" rIns="0" bIns="0" rtlCol="0">
            <a:spAutoFit/>
          </a:bodyPr>
          <a:lstStyle/>
          <a:p>
            <a:pPr marL="347345">
              <a:lnSpc>
                <a:spcPts val="715"/>
              </a:lnSpc>
            </a:pP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Resume</a:t>
            </a:r>
            <a:r>
              <a:rPr sz="600" spc="-1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Sorter</a:t>
            </a:r>
            <a:r>
              <a:rPr sz="600" spc="-35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8E0000"/>
                </a:solidFill>
                <a:latin typeface="Arial MT"/>
                <a:cs typeface="Arial MT"/>
              </a:rPr>
              <a:t>Using</a:t>
            </a:r>
            <a:r>
              <a:rPr sz="600" spc="-30" dirty="0">
                <a:solidFill>
                  <a:srgbClr val="8E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8E0000"/>
                </a:solidFill>
                <a:latin typeface="Arial MT"/>
                <a:cs typeface="Arial MT"/>
              </a:rPr>
              <a:t>NLP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67810" y="3333394"/>
            <a:ext cx="3213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ENSI152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1744" y="333339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790000"/>
                </a:solidFill>
                <a:latin typeface="Arial MT"/>
                <a:cs typeface="Arial MT"/>
              </a:rPr>
              <a:t>6</a:t>
            </a:r>
            <a:r>
              <a:rPr sz="600" spc="-95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790000"/>
                </a:solidFill>
                <a:latin typeface="Arial MT"/>
                <a:cs typeface="Arial MT"/>
              </a:rPr>
              <a:t>/</a:t>
            </a:r>
            <a:r>
              <a:rPr sz="600" spc="80" dirty="0">
                <a:solidFill>
                  <a:srgbClr val="790000"/>
                </a:solidFill>
                <a:latin typeface="Arial MT"/>
                <a:cs typeface="Arial MT"/>
              </a:rPr>
              <a:t> </a:t>
            </a:r>
            <a:r>
              <a:rPr sz="600" spc="-25" dirty="0">
                <a:solidFill>
                  <a:srgbClr val="790000"/>
                </a:solidFill>
                <a:latin typeface="Arial MT"/>
                <a:cs typeface="Arial MT"/>
              </a:rPr>
              <a:t>11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3E723E-FD86-1E36-C461-5AE74CF9D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819150"/>
            <a:ext cx="3264568" cy="167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A93EE45-71D3-4A74-8879-3EAF335FD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0338" y="3074988"/>
            <a:ext cx="239712" cy="239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13"/>
    </mc:Choice>
    <mc:Fallback>
      <p:transition spd="slow" advTm="25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1E4CF-BD36-4EA9-95BD-12A1CFB0B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112A6-E76B-48FF-A7A8-A090DA11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94" y="666750"/>
            <a:ext cx="3593509" cy="1932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744BB35-3E05-4BA7-9DD6-7FFB8644D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81450" y="3181350"/>
            <a:ext cx="182562" cy="1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7"/>
    </mc:Choice>
    <mc:Fallback>
      <p:transition spd="slow" advTm="18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D761C5-0F11-4361-BF33-A1CB473D2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590550"/>
            <a:ext cx="44196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DA9590-608F-47F5-8DA0-E0C92288C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0338" y="3074988"/>
            <a:ext cx="239712" cy="2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68"/>
    </mc:Choice>
    <mc:Fallback>
      <p:transition spd="slow" advTm="30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59AAB-0EAD-53F0-2160-27A28A4CB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666749"/>
            <a:ext cx="1588105" cy="1508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64F300-552D-E31D-E058-928DAA8A4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850" y="635915"/>
            <a:ext cx="1638680" cy="1539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8C75A9-6340-CACC-BDA2-949D190B6197}"/>
              </a:ext>
            </a:extLst>
          </p:cNvPr>
          <p:cNvSpPr txBox="1"/>
          <p:nvPr/>
        </p:nvSpPr>
        <p:spPr>
          <a:xfrm>
            <a:off x="1695450" y="133350"/>
            <a:ext cx="2304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pc="-60" dirty="0">
                <a:solidFill>
                  <a:srgbClr val="C00000"/>
                </a:solidFill>
              </a:rPr>
              <a:t>Output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1D1304-9BC4-3DE0-8A88-82C6F24E8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2359222"/>
            <a:ext cx="1996241" cy="943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EF4CFB-476B-4910-BB4F-105D956F0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70338" y="3074988"/>
            <a:ext cx="239712" cy="2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9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08"/>
    </mc:Choice>
    <mc:Fallback>
      <p:transition spd="slow" advTm="49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729</Words>
  <Application>Microsoft Office PowerPoint</Application>
  <PresentationFormat>Custom</PresentationFormat>
  <Paragraphs>117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MT</vt:lpstr>
      <vt:lpstr>Calibri</vt:lpstr>
      <vt:lpstr>Wingdings</vt:lpstr>
      <vt:lpstr>Office Theme</vt:lpstr>
      <vt:lpstr>[RESUME SORTER USING NLP]</vt:lpstr>
      <vt:lpstr>Introduction</vt:lpstr>
      <vt:lpstr>Objectives</vt:lpstr>
      <vt:lpstr>Problem Statement</vt:lpstr>
      <vt:lpstr>Methodology</vt:lpstr>
      <vt:lpstr>            Output</vt:lpstr>
      <vt:lpstr>PowerPoint Presentation</vt:lpstr>
      <vt:lpstr>PowerPoint Presentation</vt:lpstr>
      <vt:lpstr>PowerPoint Presentation</vt:lpstr>
      <vt:lpstr>Applications</vt:lpstr>
      <vt:lpstr>Challenges and Limitations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[Your Project Title Here]</dc:title>
  <dc:creator>Your Name 1, Your Name 2, Your Name 3, Your Name 4</dc:creator>
  <cp:lastModifiedBy>KAJAL GARG 2401560029</cp:lastModifiedBy>
  <cp:revision>11</cp:revision>
  <dcterms:created xsi:type="dcterms:W3CDTF">2025-04-29T07:23:19Z</dcterms:created>
  <dcterms:modified xsi:type="dcterms:W3CDTF">2025-05-07T16:38:55Z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2025-02-12T00:00:00Z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2025-04-29T00:00:00Z</vt:filetime>
  </property>
  <property fmtid="{D5CDD505-2E9C-101B-9397-08002B2CF9AE}" pid="5" name="Producer">
    <vt:lpwstr>Microsoft® PowerPoint® 2019</vt:lpwstr>
  </property>
</Properties>
</file>